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700" r:id="rId2"/>
    <p:sldId id="461" r:id="rId3"/>
    <p:sldId id="462" r:id="rId4"/>
    <p:sldId id="495" r:id="rId5"/>
    <p:sldId id="496" r:id="rId6"/>
    <p:sldId id="500" r:id="rId7"/>
    <p:sldId id="503" r:id="rId8"/>
    <p:sldId id="551" r:id="rId9"/>
    <p:sldId id="555" r:id="rId10"/>
    <p:sldId id="714" r:id="rId11"/>
    <p:sldId id="556" r:id="rId12"/>
    <p:sldId id="559" r:id="rId13"/>
    <p:sldId id="562" r:id="rId14"/>
    <p:sldId id="715" r:id="rId15"/>
    <p:sldId id="563" r:id="rId16"/>
    <p:sldId id="564" r:id="rId17"/>
    <p:sldId id="535" r:id="rId18"/>
    <p:sldId id="702" r:id="rId19"/>
    <p:sldId id="716" r:id="rId20"/>
    <p:sldId id="543" r:id="rId21"/>
    <p:sldId id="512" r:id="rId22"/>
    <p:sldId id="572" r:id="rId23"/>
    <p:sldId id="573" r:id="rId24"/>
    <p:sldId id="516" r:id="rId25"/>
    <p:sldId id="704" r:id="rId26"/>
    <p:sldId id="392" r:id="rId27"/>
    <p:sldId id="717" r:id="rId28"/>
    <p:sldId id="718" r:id="rId29"/>
    <p:sldId id="389" r:id="rId30"/>
    <p:sldId id="713" r:id="rId31"/>
    <p:sldId id="719" r:id="rId32"/>
    <p:sldId id="706" r:id="rId33"/>
    <p:sldId id="710" r:id="rId34"/>
    <p:sldId id="711" r:id="rId35"/>
    <p:sldId id="707" r:id="rId36"/>
    <p:sldId id="720" r:id="rId37"/>
    <p:sldId id="708" r:id="rId38"/>
    <p:sldId id="260" r:id="rId39"/>
    <p:sldId id="721" r:id="rId4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59" d="100"/>
          <a:sy n="59" d="100"/>
        </p:scale>
        <p:origin x="9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A2C611-F955-4E73-B0B9-4EDFDAB17D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7812C99-4A9F-40FD-B1B6-09F693E6FA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71F5E19-7BAE-4974-9278-6D18B65EB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BE29-7A09-4873-A152-0B3CE5BDD38F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E0D45EC-0078-43F8-BD3D-0F9A0F2AD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B085CE0-28A0-42A8-A34C-347243EA6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102A-C9DF-4CBE-94CA-0F544FF104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6563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FF8E82-EBC6-420F-B20D-4F9B4E652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15D4307-2602-4511-A929-4C3809BDD9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2B47A70-70E8-45E6-86A3-AE9B0C01F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BE29-7A09-4873-A152-0B3CE5BDD38F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72813B8-93A7-44E9-A8D4-B602FC4F0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CE813A9-3FC2-422D-B5A6-A0758E284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102A-C9DF-4CBE-94CA-0F544FF104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0444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B1E21C0-DF38-4F2C-BD10-3975D87ED7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9CD4932-91D5-4031-BB80-C72F982F4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6D19C6E-6866-4ADA-92DD-65494BE7D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BE29-7A09-4873-A152-0B3CE5BDD38F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4BD31CA-4921-40DF-ABAF-52EB5471C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D55AA7A-4968-4D8A-9413-5BB35F861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102A-C9DF-4CBE-94CA-0F544FF104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1186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1BEBC7-A772-4897-8594-00ABC3853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FBB17FA-660B-4CA0-A229-CA5C50552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AA461F1-020E-43B1-85E8-4B9D9BE6F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BE29-7A09-4873-A152-0B3CE5BDD38F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7EB5089-78EB-4E04-ABB2-9594E0178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02E315A-F01A-4A36-A926-419B683A7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102A-C9DF-4CBE-94CA-0F544FF104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1988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090283-EFFA-4D10-AC0E-92774C248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D6FC96F-DF68-448D-BF61-BAAAFCC36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919FB93-338E-4A66-AC70-F9D01F651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BE29-7A09-4873-A152-0B3CE5BDD38F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C59B9AD-B44A-40B8-B91A-DE889B86E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2E71D8E-4366-4ACC-848D-179FB87DB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102A-C9DF-4CBE-94CA-0F544FF104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3796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613463-B918-4962-B5E7-235AF2747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B9DE2AE-5A90-4D5A-BCFA-187F024102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518B08B-321B-449F-BCFC-7FEEC3B06D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5F7EEE-F84B-4584-ADF5-BF2D0D2A6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BE29-7A09-4873-A152-0B3CE5BDD38F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A08FA2B-DCC1-4D2E-A7EC-8036DBF15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0DC0588-5DD3-4F6A-A17A-4109F028F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102A-C9DF-4CBE-94CA-0F544FF104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8301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876F00-3946-4692-93EF-1B2FCAC8A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9A1CA00-18EE-424F-8EC8-5F2E0CD5B0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4F031B7-FE6A-4507-8008-807F904CE6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AE2128A-8FCE-40A6-ABFE-F35A8D7489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F12E417-70BA-483F-AC2D-C92B27D6B6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7039C84-1D51-4875-BE56-46D28C730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BE29-7A09-4873-A152-0B3CE5BDD38F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73DEFF3-FBCD-4564-A7F1-94890A097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B43172E-9D77-4FE1-B475-1D4DEEAC4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102A-C9DF-4CBE-94CA-0F544FF104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4389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0B5A17-9D46-4B6E-8640-BCF6EF01D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4439B81-E104-4157-B86E-66EE5FB8A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BE29-7A09-4873-A152-0B3CE5BDD38F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801D966-3DDA-402B-9EA0-5B30F6C15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EF0C549-C922-4F00-8C43-7F9EF920C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102A-C9DF-4CBE-94CA-0F544FF104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8223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0AC3DE5-6E61-47D2-9882-60B50D117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BE29-7A09-4873-A152-0B3CE5BDD38F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A51831E-1A6C-44E1-B257-E3EE79D49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212C8D6-C8EA-4443-BFD6-4AE3A9E6B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102A-C9DF-4CBE-94CA-0F544FF104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9622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A08500-015F-48D5-90EC-7CDDFF97F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32AB5E7-E4B3-4979-9D10-CB833ADE5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826A148-A392-4CDD-80E6-F64327D6F1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66C519F-E042-48A0-99BF-415D5B020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BE29-7A09-4873-A152-0B3CE5BDD38F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0CEC316-7AB0-4DF0-B3DB-CF3A0B903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57B0822-F951-47AE-A3BC-750432DCE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102A-C9DF-4CBE-94CA-0F544FF104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706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13A1FA-BFF6-46ED-8D2F-3CAD3AC05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2ACC759-6755-4C1D-B28B-F0DCD70030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2B04091-DBAD-4078-BC83-5BD918DFA8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895E6AE-7EDF-48D2-AAAF-02B25DAF6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BE29-7A09-4873-A152-0B3CE5BDD38F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CD3EA47-1723-42C8-87E0-72EEE6BC9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54194BE-FDC3-4EE0-9B29-086826237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102A-C9DF-4CBE-94CA-0F544FF104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2880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E10F28C-80A0-496E-9811-5D6A16F33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5ECC54B-7862-44CA-A61C-5306EE066C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11B58FE-CC3E-4236-BA22-6175E5E19D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7BE29-7A09-4873-A152-0B3CE5BDD38F}" type="datetimeFigureOut">
              <a:rPr lang="pt-BR" smtClean="0"/>
              <a:t>26/06/2019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B9AB9D6-6805-4E18-93CD-4C427CDA16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DA1E148-743D-4DA8-B323-1507F1FAC5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8102A-C9DF-4CBE-94CA-0F544FF104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748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nalto.gov.br/ccivil_03/constituicao/Constitui&#231;ao.htm#art40&#167;4.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8AE0B261-9754-402C-A9F3-9C1B131C72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B69A1AF-092A-4C22-9FAB-B6FFC71039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APOSENTADORIAS ESPECIAIS – Cálculos e impactos da PEC 6/2019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759DEFD-70BF-4B68-B7F6-C00D28EE5E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/>
              <a:t>Magadar Rosália Costa Briguet</a:t>
            </a:r>
          </a:p>
        </p:txBody>
      </p:sp>
    </p:spTree>
    <p:extLst>
      <p:ext uri="{BB962C8B-B14F-4D97-AF65-F5344CB8AC3E}">
        <p14:creationId xmlns:p14="http://schemas.microsoft.com/office/powerpoint/2010/main" val="1366608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519B58B6-B33A-464E-B0EC-4E02C0B6E5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6525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18B68EB-AF12-4D61-B019-FA4B1F477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00402"/>
            <a:ext cx="2819400" cy="4930246"/>
          </a:xfrm>
        </p:spPr>
        <p:txBody>
          <a:bodyPr>
            <a:normAutofit/>
          </a:bodyPr>
          <a:lstStyle/>
          <a:p>
            <a:pPr algn="r"/>
            <a:r>
              <a:rPr lang="pt-BR" sz="3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DOCUMENTOS QUE DEVEM INSTRUIR O PEDIDO DE APOSENTADORIA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E01B85-FD23-4089-87E5-7603A5AC0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0914" y="1307023"/>
            <a:ext cx="9231086" cy="5049327"/>
          </a:xfrm>
        </p:spPr>
        <p:txBody>
          <a:bodyPr anchor="ctr">
            <a:normAutofit/>
          </a:bodyPr>
          <a:lstStyle/>
          <a:p>
            <a:pPr marL="0" indent="0" algn="just">
              <a:buNone/>
              <a:defRPr/>
            </a:pPr>
            <a:r>
              <a:rPr lang="pt-BR" altLang="pt-BR" sz="2200" b="1" dirty="0">
                <a:solidFill>
                  <a:srgbClr val="FF0000"/>
                </a:solidFill>
              </a:rPr>
              <a:t>PPP:</a:t>
            </a:r>
            <a:r>
              <a:rPr lang="pt-BR" altLang="pt-BR" sz="2200" b="1" dirty="0"/>
              <a:t> Constitui-se em um documento histórico-laboral do trabalhador/servidor, que reúne, entre outras informações, dados administrativos, registros ambientais e resultados de monitoração biológica durante todo o período em que aquele exerceu suas atividades </a:t>
            </a:r>
          </a:p>
          <a:p>
            <a:pPr marL="0" indent="0" algn="just">
              <a:buNone/>
              <a:defRPr/>
            </a:pPr>
            <a:r>
              <a:rPr lang="pt-BR" altLang="pt-BR" sz="2200" b="1" dirty="0"/>
              <a:t>Deve ser elaborado com base nas demonstrações ambientais </a:t>
            </a:r>
          </a:p>
          <a:p>
            <a:pPr marL="0" indent="0" algn="just">
              <a:buNone/>
              <a:defRPr/>
            </a:pPr>
            <a:r>
              <a:rPr lang="pt-BR" altLang="pt-BR" sz="2200" b="1" dirty="0"/>
              <a:t>Modelo instituído pelo INSS</a:t>
            </a:r>
          </a:p>
          <a:p>
            <a:pPr marL="0" indent="0" algn="just">
              <a:buNone/>
              <a:defRPr/>
            </a:pPr>
            <a:r>
              <a:rPr lang="pt-BR" altLang="pt-BR" sz="2200" b="1" dirty="0"/>
              <a:t>Deve ser emitido por servidor a quem for conferida essa atribuição</a:t>
            </a:r>
          </a:p>
          <a:p>
            <a:pPr marL="0" indent="0" algn="just">
              <a:buNone/>
              <a:defRPr/>
            </a:pPr>
            <a:r>
              <a:rPr lang="pt-BR" sz="2200" dirty="0"/>
              <a:t>O </a:t>
            </a:r>
            <a:r>
              <a:rPr lang="pt-BR" sz="2200" b="1" dirty="0"/>
              <a:t>PPP </a:t>
            </a:r>
            <a:r>
              <a:rPr lang="pt-BR" sz="2200" b="1" u="sng" dirty="0">
                <a:solidFill>
                  <a:srgbClr val="FF0000"/>
                </a:solidFill>
              </a:rPr>
              <a:t>dispensa a apresentação de laudo técnico ambiental </a:t>
            </a:r>
            <a:r>
              <a:rPr lang="pt-BR" sz="2200" dirty="0"/>
              <a:t>para fins de comprovação de condição especial de trabalho, </a:t>
            </a:r>
            <a:r>
              <a:rPr lang="pt-BR" sz="2200" b="1" dirty="0"/>
              <a:t>desde que demonstrado que seu preenchimento foi feito por Responsável Técnico habilitado, </a:t>
            </a:r>
            <a:r>
              <a:rPr lang="pt-BR" sz="2200" b="1" dirty="0">
                <a:solidFill>
                  <a:srgbClr val="FF0000"/>
                </a:solidFill>
              </a:rPr>
              <a:t>amparado em laudo técnico pericial</a:t>
            </a:r>
          </a:p>
          <a:p>
            <a:pPr marL="0" indent="0" algn="just">
              <a:buNone/>
              <a:defRPr/>
            </a:pPr>
            <a:r>
              <a:rPr lang="pt-BR" sz="2200" b="1" dirty="0">
                <a:solidFill>
                  <a:srgbClr val="FF0000"/>
                </a:solidFill>
              </a:rPr>
              <a:t>PET 10262 STJ: Pode ser dispensado o LTCAT se o PPP for suficiente para comprovação de exposição, mesmo ruído</a:t>
            </a:r>
            <a:endParaRPr lang="pt-BR" altLang="pt-BR" sz="2200" b="1" dirty="0">
              <a:solidFill>
                <a:srgbClr val="FF0000"/>
              </a:solidFill>
            </a:endParaRP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34B32B7-6983-4A54-8CA8-AD29F5F49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DAC43-6E1A-4A8C-A464-87606344BEC2}" type="slidenum">
              <a:rPr lang="pt-BR" smtClean="0"/>
              <a:t>10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22325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D3C382ED-B720-46E0-B08D-A91BE22B0D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18B68EB-AF12-4D61-B019-FA4B1F477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93915" y="1050963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pt-BR" altLang="pt-BR" sz="3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 se reconhece o tempo exercido sob condições especiais?</a:t>
            </a:r>
            <a:br>
              <a:rPr lang="pt-BR" altLang="pt-BR" sz="3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altLang="pt-BR" sz="3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Até 28.04.1995 E APÓS</a:t>
            </a:r>
            <a:endParaRPr lang="pt-BR" sz="3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E01B85-FD23-4089-87E5-7603A5AC0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4362" y="1050963"/>
            <a:ext cx="8240485" cy="5451689"/>
          </a:xfrm>
        </p:spPr>
        <p:txBody>
          <a:bodyPr anchor="ctr">
            <a:normAutofit fontScale="55000" lnSpcReduction="20000"/>
          </a:bodyPr>
          <a:lstStyle/>
          <a:p>
            <a:endParaRPr lang="en-US" altLang="pt-BR" b="1" dirty="0"/>
          </a:p>
          <a:p>
            <a:endParaRPr lang="en-US" altLang="pt-BR" b="1" dirty="0"/>
          </a:p>
          <a:p>
            <a:endParaRPr lang="en-US" altLang="pt-BR" b="1" dirty="0"/>
          </a:p>
          <a:p>
            <a:pPr algn="just">
              <a:lnSpc>
                <a:spcPct val="120000"/>
              </a:lnSpc>
            </a:pPr>
            <a:r>
              <a:rPr lang="en-US" altLang="pt-BR" sz="5100" b="1" dirty="0"/>
              <a:t>1) </a:t>
            </a:r>
            <a:r>
              <a:rPr lang="en-US" altLang="pt-BR" sz="5100" b="1" dirty="0" err="1"/>
              <a:t>Até</a:t>
            </a:r>
            <a:r>
              <a:rPr lang="en-US" altLang="pt-BR" sz="5100" b="1" dirty="0"/>
              <a:t> </a:t>
            </a:r>
            <a:r>
              <a:rPr lang="en-US" altLang="pt-BR" sz="5100" b="1" dirty="0" err="1"/>
              <a:t>abril</a:t>
            </a:r>
            <a:r>
              <a:rPr lang="en-US" altLang="pt-BR" sz="5100" b="1" dirty="0"/>
              <a:t> de 1995 (lei 9.032)</a:t>
            </a:r>
            <a:r>
              <a:rPr lang="en-US" altLang="pt-BR" sz="5100" b="1" dirty="0" err="1"/>
              <a:t>basta</a:t>
            </a:r>
            <a:r>
              <a:rPr lang="en-US" altLang="pt-BR" sz="5100" b="1" dirty="0"/>
              <a:t> o </a:t>
            </a:r>
            <a:r>
              <a:rPr lang="en-US" altLang="pt-BR" sz="5100" b="1" dirty="0" err="1">
                <a:solidFill>
                  <a:srgbClr val="FF0000"/>
                </a:solidFill>
              </a:rPr>
              <a:t>exercício</a:t>
            </a:r>
            <a:r>
              <a:rPr lang="en-US" altLang="pt-BR" sz="5100" b="1" dirty="0">
                <a:solidFill>
                  <a:srgbClr val="FF0000"/>
                </a:solidFill>
              </a:rPr>
              <a:t> do cargo </a:t>
            </a:r>
            <a:r>
              <a:rPr lang="en-US" altLang="pt-BR" sz="5100" b="1" dirty="0" err="1">
                <a:solidFill>
                  <a:srgbClr val="FF0000"/>
                </a:solidFill>
              </a:rPr>
              <a:t>cujas</a:t>
            </a:r>
            <a:r>
              <a:rPr lang="en-US" altLang="pt-BR" sz="5100" b="1" dirty="0">
                <a:solidFill>
                  <a:srgbClr val="FF0000"/>
                </a:solidFill>
              </a:rPr>
              <a:t> </a:t>
            </a:r>
            <a:r>
              <a:rPr lang="en-US" altLang="pt-BR" sz="5100" b="1" dirty="0" err="1">
                <a:solidFill>
                  <a:srgbClr val="FF0000"/>
                </a:solidFill>
              </a:rPr>
              <a:t>atribuições</a:t>
            </a:r>
            <a:r>
              <a:rPr lang="en-US" altLang="pt-BR" sz="5100" b="1" dirty="0">
                <a:solidFill>
                  <a:srgbClr val="FF0000"/>
                </a:solidFill>
              </a:rPr>
              <a:t> </a:t>
            </a:r>
            <a:r>
              <a:rPr lang="en-US" altLang="pt-BR" sz="5100" b="1" dirty="0" err="1">
                <a:solidFill>
                  <a:srgbClr val="FF0000"/>
                </a:solidFill>
              </a:rPr>
              <a:t>sejam</a:t>
            </a:r>
            <a:r>
              <a:rPr lang="en-US" altLang="pt-BR" sz="5100" b="1" dirty="0">
                <a:solidFill>
                  <a:srgbClr val="FF0000"/>
                </a:solidFill>
              </a:rPr>
              <a:t> </a:t>
            </a:r>
            <a:r>
              <a:rPr lang="en-US" altLang="pt-BR" sz="5100" b="1" dirty="0" err="1">
                <a:solidFill>
                  <a:srgbClr val="FF0000"/>
                </a:solidFill>
              </a:rPr>
              <a:t>análogas</a:t>
            </a:r>
            <a:r>
              <a:rPr lang="en-US" altLang="pt-BR" sz="5100" b="1" dirty="0">
                <a:solidFill>
                  <a:srgbClr val="FF0000"/>
                </a:solidFill>
              </a:rPr>
              <a:t> </a:t>
            </a:r>
            <a:r>
              <a:rPr lang="en-US" altLang="pt-BR" sz="5100" b="1" dirty="0" err="1">
                <a:solidFill>
                  <a:srgbClr val="FF0000"/>
                </a:solidFill>
              </a:rPr>
              <a:t>às</a:t>
            </a:r>
            <a:r>
              <a:rPr lang="en-US" altLang="pt-BR" sz="5100" b="1" dirty="0">
                <a:solidFill>
                  <a:srgbClr val="FF0000"/>
                </a:solidFill>
              </a:rPr>
              <a:t> das </a:t>
            </a:r>
            <a:r>
              <a:rPr lang="en-US" altLang="pt-BR" sz="5100" b="1" dirty="0" err="1">
                <a:solidFill>
                  <a:srgbClr val="FF0000"/>
                </a:solidFill>
              </a:rPr>
              <a:t>categorias</a:t>
            </a:r>
            <a:r>
              <a:rPr lang="en-US" altLang="pt-BR" sz="5100" b="1" dirty="0">
                <a:solidFill>
                  <a:srgbClr val="FF0000"/>
                </a:solidFill>
              </a:rPr>
              <a:t> </a:t>
            </a:r>
            <a:r>
              <a:rPr lang="en-US" altLang="pt-BR" sz="5100" b="1" dirty="0" err="1">
                <a:solidFill>
                  <a:srgbClr val="FF0000"/>
                </a:solidFill>
              </a:rPr>
              <a:t>profissionais</a:t>
            </a:r>
            <a:r>
              <a:rPr lang="en-US" altLang="pt-BR" sz="5100" b="1" dirty="0">
                <a:solidFill>
                  <a:srgbClr val="FF0000"/>
                </a:solidFill>
              </a:rPr>
              <a:t> </a:t>
            </a:r>
            <a:r>
              <a:rPr lang="en-US" altLang="pt-BR" sz="5100" b="1" dirty="0" err="1">
                <a:solidFill>
                  <a:srgbClr val="FF0000"/>
                </a:solidFill>
              </a:rPr>
              <a:t>previstas</a:t>
            </a:r>
            <a:r>
              <a:rPr lang="en-US" altLang="pt-BR" sz="5100" b="1" dirty="0">
                <a:solidFill>
                  <a:srgbClr val="FF0000"/>
                </a:solidFill>
              </a:rPr>
              <a:t> </a:t>
            </a:r>
            <a:r>
              <a:rPr lang="en-US" altLang="pt-BR" sz="5100" b="1" dirty="0" err="1">
                <a:solidFill>
                  <a:srgbClr val="FF0000"/>
                </a:solidFill>
              </a:rPr>
              <a:t>nos</a:t>
            </a:r>
            <a:r>
              <a:rPr lang="en-US" altLang="pt-BR" sz="5100" b="1" dirty="0">
                <a:solidFill>
                  <a:srgbClr val="FF0000"/>
                </a:solidFill>
              </a:rPr>
              <a:t> </a:t>
            </a:r>
            <a:r>
              <a:rPr lang="en-US" altLang="pt-BR" sz="5100" b="1" dirty="0" err="1">
                <a:solidFill>
                  <a:srgbClr val="FF0000"/>
                </a:solidFill>
              </a:rPr>
              <a:t>Decretos</a:t>
            </a:r>
            <a:r>
              <a:rPr lang="en-US" altLang="pt-BR" sz="5100" b="1" dirty="0">
                <a:solidFill>
                  <a:srgbClr val="FF0000"/>
                </a:solidFill>
              </a:rPr>
              <a:t> 53.831/64 </a:t>
            </a:r>
            <a:r>
              <a:rPr lang="en-US" altLang="pt-BR" sz="5100" b="1" dirty="0"/>
              <a:t>(</a:t>
            </a:r>
            <a:r>
              <a:rPr lang="en-US" altLang="pt-BR" sz="5100" b="1" dirty="0" err="1"/>
              <a:t>anexoIII</a:t>
            </a:r>
            <a:r>
              <a:rPr lang="en-US" altLang="pt-BR" sz="5100" b="1" dirty="0"/>
              <a:t>) e </a:t>
            </a:r>
            <a:r>
              <a:rPr lang="en-US" altLang="pt-BR" sz="5100" b="1" dirty="0" err="1"/>
              <a:t>Decreto</a:t>
            </a:r>
            <a:r>
              <a:rPr lang="en-US" altLang="pt-BR" sz="5100" b="1" dirty="0"/>
              <a:t> 83.080/79 (</a:t>
            </a:r>
            <a:r>
              <a:rPr lang="en-US" altLang="pt-BR" sz="5100" b="1" dirty="0" err="1"/>
              <a:t>anexo</a:t>
            </a:r>
            <a:r>
              <a:rPr lang="en-US" altLang="pt-BR" sz="5100" b="1" dirty="0"/>
              <a:t> II) – </a:t>
            </a:r>
            <a:r>
              <a:rPr lang="en-US" altLang="pt-BR" sz="5100" b="1" dirty="0" err="1">
                <a:solidFill>
                  <a:srgbClr val="FF0000"/>
                </a:solidFill>
              </a:rPr>
              <a:t>presunção</a:t>
            </a:r>
            <a:r>
              <a:rPr lang="en-US" altLang="pt-BR" sz="5100" b="1" dirty="0">
                <a:solidFill>
                  <a:srgbClr val="FF0000"/>
                </a:solidFill>
              </a:rPr>
              <a:t> de </a:t>
            </a:r>
            <a:r>
              <a:rPr lang="en-US" altLang="pt-BR" sz="5100" b="1" dirty="0" err="1">
                <a:solidFill>
                  <a:srgbClr val="FF0000"/>
                </a:solidFill>
              </a:rPr>
              <a:t>exposição</a:t>
            </a:r>
            <a:r>
              <a:rPr lang="en-US" altLang="pt-BR" sz="5100" b="1" dirty="0">
                <a:solidFill>
                  <a:srgbClr val="FF0000"/>
                </a:solidFill>
              </a:rPr>
              <a:t> </a:t>
            </a:r>
            <a:r>
              <a:rPr lang="en-US" altLang="pt-BR" sz="5100" b="1" dirty="0" err="1">
                <a:solidFill>
                  <a:srgbClr val="FF0000"/>
                </a:solidFill>
              </a:rPr>
              <a:t>aos</a:t>
            </a:r>
            <a:r>
              <a:rPr lang="en-US" altLang="pt-BR" sz="5100" b="1" dirty="0">
                <a:solidFill>
                  <a:srgbClr val="FF0000"/>
                </a:solidFill>
              </a:rPr>
              <a:t> </a:t>
            </a:r>
            <a:r>
              <a:rPr lang="en-US" altLang="pt-BR" sz="5100" b="1" dirty="0" err="1">
                <a:solidFill>
                  <a:srgbClr val="FF0000"/>
                </a:solidFill>
              </a:rPr>
              <a:t>agentes</a:t>
            </a:r>
            <a:r>
              <a:rPr lang="en-US" altLang="pt-BR" sz="5100" b="1" dirty="0">
                <a:solidFill>
                  <a:srgbClr val="FF0000"/>
                </a:solidFill>
              </a:rPr>
              <a:t> </a:t>
            </a:r>
            <a:r>
              <a:rPr lang="en-US" altLang="pt-BR" sz="5100" b="1" dirty="0" err="1">
                <a:solidFill>
                  <a:srgbClr val="FF0000"/>
                </a:solidFill>
              </a:rPr>
              <a:t>nocivos</a:t>
            </a:r>
            <a:r>
              <a:rPr lang="en-US" altLang="pt-BR" sz="5100" b="1" dirty="0">
                <a:solidFill>
                  <a:srgbClr val="FF0000"/>
                </a:solidFill>
              </a:rPr>
              <a:t> – </a:t>
            </a:r>
            <a:r>
              <a:rPr lang="en-US" altLang="pt-BR" sz="5100" b="1" dirty="0" err="1"/>
              <a:t>Reconhecimento</a:t>
            </a:r>
            <a:r>
              <a:rPr lang="en-US" altLang="pt-BR" sz="5100" b="1" dirty="0"/>
              <a:t> é </a:t>
            </a:r>
            <a:r>
              <a:rPr lang="en-US" altLang="pt-BR" sz="5100" b="1" dirty="0" err="1"/>
              <a:t>feito</a:t>
            </a:r>
            <a:r>
              <a:rPr lang="en-US" altLang="pt-BR" sz="5100" b="1" dirty="0"/>
              <a:t> pelo </a:t>
            </a:r>
            <a:r>
              <a:rPr lang="en-US" altLang="pt-BR" sz="5100" b="1" dirty="0" err="1"/>
              <a:t>próprio</a:t>
            </a:r>
            <a:r>
              <a:rPr lang="en-US" altLang="pt-BR" sz="5100" b="1" dirty="0"/>
              <a:t> INSS (</a:t>
            </a:r>
            <a:r>
              <a:rPr lang="en-US" altLang="pt-BR" sz="5100" b="1" dirty="0" err="1"/>
              <a:t>quando</a:t>
            </a:r>
            <a:r>
              <a:rPr lang="en-US" altLang="pt-BR" sz="5100" b="1" dirty="0"/>
              <a:t> o </a:t>
            </a:r>
            <a:r>
              <a:rPr lang="en-US" altLang="pt-BR" sz="5100" b="1" dirty="0" err="1"/>
              <a:t>servidor</a:t>
            </a:r>
            <a:r>
              <a:rPr lang="en-US" altLang="pt-BR" sz="5100" b="1" dirty="0"/>
              <a:t> </a:t>
            </a:r>
            <a:r>
              <a:rPr lang="en-US" altLang="pt-BR" sz="5100" b="1" dirty="0" err="1"/>
              <a:t>estava</a:t>
            </a:r>
            <a:r>
              <a:rPr lang="en-US" altLang="pt-BR" sz="5100" b="1" dirty="0"/>
              <a:t> </a:t>
            </a:r>
            <a:r>
              <a:rPr lang="en-US" altLang="pt-BR" sz="5100" b="1" dirty="0" err="1"/>
              <a:t>vinculado</a:t>
            </a:r>
            <a:r>
              <a:rPr lang="en-US" altLang="pt-BR" sz="5100" b="1" dirty="0"/>
              <a:t> </a:t>
            </a:r>
            <a:r>
              <a:rPr lang="en-US" altLang="pt-BR" sz="5100" b="1" dirty="0" err="1"/>
              <a:t>ao</a:t>
            </a:r>
            <a:r>
              <a:rPr lang="en-US" altLang="pt-BR" sz="5100" b="1" dirty="0"/>
              <a:t> RGPS) </a:t>
            </a:r>
            <a:r>
              <a:rPr lang="en-US" altLang="pt-BR" sz="5100" b="1" dirty="0" err="1"/>
              <a:t>ou</a:t>
            </a:r>
            <a:r>
              <a:rPr lang="en-US" altLang="pt-BR" sz="5100" b="1" dirty="0"/>
              <a:t> </a:t>
            </a:r>
            <a:r>
              <a:rPr lang="en-US" altLang="pt-BR" sz="5100" b="1" dirty="0" err="1"/>
              <a:t>pelo</a:t>
            </a:r>
            <a:r>
              <a:rPr lang="en-US" altLang="pt-BR" sz="5100" b="1" dirty="0"/>
              <a:t> RPPS</a:t>
            </a:r>
          </a:p>
          <a:p>
            <a:pPr algn="just">
              <a:lnSpc>
                <a:spcPct val="120000"/>
              </a:lnSpc>
            </a:pPr>
            <a:r>
              <a:rPr lang="en-US" altLang="pt-BR" sz="5100" b="1" dirty="0"/>
              <a:t>2) </a:t>
            </a:r>
            <a:r>
              <a:rPr lang="en-US" altLang="pt-BR" sz="5100" b="1" dirty="0" err="1"/>
              <a:t>Após</a:t>
            </a:r>
            <a:r>
              <a:rPr lang="en-US" altLang="pt-BR" sz="5100" b="1" dirty="0"/>
              <a:t> – </a:t>
            </a:r>
            <a:r>
              <a:rPr lang="en-US" altLang="pt-BR" sz="5100" b="1" dirty="0" err="1"/>
              <a:t>comprovação</a:t>
            </a:r>
            <a:r>
              <a:rPr lang="en-US" altLang="pt-BR" sz="5100" b="1" dirty="0"/>
              <a:t> do </a:t>
            </a:r>
            <a:r>
              <a:rPr lang="en-US" altLang="pt-BR" sz="5100" b="1" dirty="0" err="1"/>
              <a:t>exercício</a:t>
            </a:r>
            <a:r>
              <a:rPr lang="en-US" altLang="pt-BR" sz="5100" b="1" dirty="0"/>
              <a:t> da </a:t>
            </a:r>
            <a:r>
              <a:rPr lang="en-US" altLang="pt-BR" sz="5100" b="1" dirty="0" err="1"/>
              <a:t>atividade</a:t>
            </a:r>
            <a:r>
              <a:rPr lang="en-US" altLang="pt-BR" sz="5100" b="1" dirty="0"/>
              <a:t> especial </a:t>
            </a:r>
            <a:r>
              <a:rPr lang="en-US" altLang="pt-BR" sz="5100" b="1" dirty="0" err="1"/>
              <a:t>submetida</a:t>
            </a:r>
            <a:r>
              <a:rPr lang="en-US" altLang="pt-BR" sz="5100" b="1" dirty="0"/>
              <a:t> a </a:t>
            </a:r>
            <a:r>
              <a:rPr lang="en-US" altLang="pt-BR" sz="5100" b="1" dirty="0" err="1"/>
              <a:t>agentes</a:t>
            </a:r>
            <a:r>
              <a:rPr lang="en-US" altLang="pt-BR" sz="5100" b="1" dirty="0"/>
              <a:t> </a:t>
            </a:r>
            <a:r>
              <a:rPr lang="en-US" altLang="pt-BR" sz="5100" b="1" dirty="0" err="1"/>
              <a:t>nocivos</a:t>
            </a:r>
            <a:r>
              <a:rPr lang="en-US" altLang="pt-BR" sz="5100" b="1" dirty="0"/>
              <a:t>. Qual o </a:t>
            </a:r>
            <a:r>
              <a:rPr lang="en-US" altLang="pt-BR" sz="5100" b="1" dirty="0" err="1"/>
              <a:t>documento</a:t>
            </a:r>
            <a:r>
              <a:rPr lang="en-US" altLang="pt-BR" sz="5100" b="1" dirty="0"/>
              <a:t>? </a:t>
            </a:r>
            <a:r>
              <a:rPr lang="en-US" altLang="pt-BR" sz="5100" b="1" dirty="0" err="1"/>
              <a:t>Atualmente</a:t>
            </a:r>
            <a:r>
              <a:rPr lang="en-US" altLang="pt-BR" sz="5100" b="1" dirty="0"/>
              <a:t> é o PPP</a:t>
            </a:r>
          </a:p>
          <a:p>
            <a:pPr marL="0" indent="0" algn="just">
              <a:buNone/>
              <a:defRPr/>
            </a:pPr>
            <a:endParaRPr lang="pt-BR" altLang="pt-BR" sz="4400" b="1" dirty="0"/>
          </a:p>
          <a:p>
            <a:pPr marL="0" indent="0" algn="just">
              <a:buNone/>
              <a:defRPr/>
            </a:pPr>
            <a:endParaRPr lang="pt-BR" altLang="pt-BR" sz="4400" b="1" dirty="0"/>
          </a:p>
          <a:p>
            <a:pPr marL="0" indent="0" algn="just">
              <a:buNone/>
              <a:defRPr/>
            </a:pPr>
            <a:endParaRPr lang="pt-BR" altLang="pt-BR" sz="4400" b="1" dirty="0"/>
          </a:p>
          <a:p>
            <a:pPr algn="just"/>
            <a:endParaRPr lang="pt-BR" altLang="pt-BR" sz="2400" b="1" dirty="0">
              <a:solidFill>
                <a:srgbClr val="FF0000"/>
              </a:solidFill>
            </a:endParaRP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34B32B7-6983-4A54-8CA8-AD29F5F49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DAC43-6E1A-4A8C-A464-87606344BEC2}" type="slidenum">
              <a:rPr lang="pt-BR" smtClean="0"/>
              <a:t>11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170839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7FFAD21F-458B-4C13-99A3-4A412FA2BF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18B68EB-AF12-4D61-B019-FA4B1F477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7163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pt-BR" sz="3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 se caracteriza a atividade especial?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E01B85-FD23-4089-87E5-7603A5AC0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6457" y="1045028"/>
            <a:ext cx="7587343" cy="5485167"/>
          </a:xfrm>
        </p:spPr>
        <p:txBody>
          <a:bodyPr anchor="ctr">
            <a:normAutofit fontScale="25000" lnSpcReduction="20000"/>
          </a:bodyPr>
          <a:lstStyle/>
          <a:p>
            <a:pPr>
              <a:lnSpc>
                <a:spcPct val="120000"/>
              </a:lnSpc>
              <a:defRPr/>
            </a:pP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20000"/>
              </a:lnSpc>
              <a:defRPr/>
            </a:pP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20000"/>
              </a:lnSpc>
              <a:defRPr/>
            </a:pP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pt-BR" sz="1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pt-BR" sz="10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Atividade insalubre significa doentio, mórbido, enfermo, prejudicial à saúde, nocivo.</a:t>
            </a:r>
          </a:p>
          <a:p>
            <a:pPr>
              <a:defRPr/>
            </a:pPr>
            <a:r>
              <a:rPr lang="pt-BR" sz="10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caracterização do direito à aposentadoria especial é feita com base nos regulamentos da previdência social</a:t>
            </a:r>
          </a:p>
          <a:p>
            <a:pPr>
              <a:defRPr/>
            </a:pPr>
            <a:r>
              <a:rPr lang="pt-BR" sz="10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 agentes e as atividades passíveis de gerar o direito estão no Anexo IV do Decreto 3.048/99 (</a:t>
            </a:r>
            <a:r>
              <a:rPr lang="pt-BR" sz="10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atualmente somente as atividades insalubres)</a:t>
            </a:r>
          </a:p>
          <a:p>
            <a:pPr>
              <a:defRPr/>
            </a:pPr>
            <a:r>
              <a:rPr lang="pt-BR" sz="10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Até 1997 (decreto 2.172) atividades insalubres, penosas e perigosas</a:t>
            </a:r>
          </a:p>
          <a:p>
            <a:pPr>
              <a:defRPr/>
            </a:pPr>
            <a:r>
              <a:rPr lang="pt-BR" sz="10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partir de 1997 – somente atividades insalubres</a:t>
            </a:r>
          </a:p>
          <a:p>
            <a:pPr>
              <a:lnSpc>
                <a:spcPct val="120000"/>
              </a:lnSpc>
              <a:defRPr/>
            </a:pPr>
            <a:endParaRPr lang="pt-BR" sz="1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20000"/>
              </a:lnSpc>
              <a:defRPr/>
            </a:pPr>
            <a:endParaRPr lang="pt-BR" sz="1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20000"/>
              </a:lnSpc>
              <a:defRPr/>
            </a:pP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20000"/>
              </a:lnSpc>
              <a:defRPr/>
            </a:pP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pt-BR" sz="7200" b="1" dirty="0"/>
          </a:p>
          <a:p>
            <a:endParaRPr lang="en-US" altLang="pt-BR" sz="7200" b="1" dirty="0"/>
          </a:p>
          <a:p>
            <a:pPr marL="0" indent="0" algn="just">
              <a:buNone/>
              <a:defRPr/>
            </a:pPr>
            <a:endParaRPr lang="pt-BR" altLang="pt-BR" sz="7200" b="1" dirty="0"/>
          </a:p>
          <a:p>
            <a:pPr marL="0" indent="0" algn="just">
              <a:buNone/>
              <a:defRPr/>
            </a:pPr>
            <a:endParaRPr lang="pt-BR" altLang="pt-BR" sz="7200" b="1" dirty="0"/>
          </a:p>
          <a:p>
            <a:pPr algn="just"/>
            <a:endParaRPr lang="pt-BR" altLang="pt-BR" sz="2400" b="1" dirty="0">
              <a:solidFill>
                <a:srgbClr val="FF0000"/>
              </a:solidFill>
            </a:endParaRP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34B32B7-6983-4A54-8CA8-AD29F5F49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DAC43-6E1A-4A8C-A464-87606344BEC2}" type="slidenum">
              <a:rPr lang="pt-BR" smtClean="0"/>
              <a:t>12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58068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318B8619-A4FE-446B-A9B7-97AC237E83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18B68EB-AF12-4D61-B019-FA4B1F477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8934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pt-BR" sz="3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Jurisprudência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E01B85-FD23-4089-87E5-7603A5AC0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7431" y="1072734"/>
            <a:ext cx="6986369" cy="4729352"/>
          </a:xfrm>
        </p:spPr>
        <p:txBody>
          <a:bodyPr anchor="ctr">
            <a:normAutofit fontScale="32500" lnSpcReduction="20000"/>
          </a:bodyPr>
          <a:lstStyle/>
          <a:p>
            <a:pPr algn="just">
              <a:lnSpc>
                <a:spcPct val="110000"/>
              </a:lnSpc>
            </a:pPr>
            <a:r>
              <a:rPr lang="pt-BR" altLang="pt-BR" sz="8000" b="1" dirty="0">
                <a:solidFill>
                  <a:srgbClr val="FF0000"/>
                </a:solidFill>
              </a:rPr>
              <a:t>Decisões judiciais (no âmbito do RGPS) têm assegurado aposentadoria especial a atividades perigosas – fundamento: o rol de elementos nocivos não é exaustivo.</a:t>
            </a:r>
          </a:p>
          <a:p>
            <a:pPr algn="just">
              <a:lnSpc>
                <a:spcPct val="110000"/>
              </a:lnSpc>
            </a:pPr>
            <a:r>
              <a:rPr lang="pt-BR" altLang="pt-BR" sz="8000" b="1" dirty="0"/>
              <a:t>Ex. caso de eletricidade</a:t>
            </a:r>
          </a:p>
          <a:p>
            <a:pPr algn="just">
              <a:lnSpc>
                <a:spcPct val="110000"/>
              </a:lnSpc>
            </a:pPr>
            <a:r>
              <a:rPr lang="pt-BR" altLang="pt-BR" sz="8000" b="1" dirty="0"/>
              <a:t>STJ </a:t>
            </a:r>
            <a:r>
              <a:rPr lang="pt-BR" altLang="pt-BR" sz="8000" b="1" dirty="0" err="1"/>
              <a:t>REsp</a:t>
            </a:r>
            <a:r>
              <a:rPr lang="pt-BR" altLang="pt-BR" sz="8000" b="1" dirty="0"/>
              <a:t> 1.306.113/SC j. 14.11.2012 – desde que comprovada a atividade nociva de forma permanente. Fundamento: mesmo que posterior ao Decreto 2.172/97, as listas (de elementos nocivos) têm caráter exemplificativo</a:t>
            </a:r>
          </a:p>
          <a:p>
            <a:pPr algn="just"/>
            <a:endParaRPr lang="pt-BR" altLang="pt-BR" sz="2400" b="1" dirty="0">
              <a:solidFill>
                <a:srgbClr val="FF0000"/>
              </a:solidFill>
            </a:endParaRP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34B32B7-6983-4A54-8CA8-AD29F5F49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DAC43-6E1A-4A8C-A464-87606344BEC2}" type="slidenum">
              <a:rPr lang="pt-BR" smtClean="0"/>
              <a:t>13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54015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318B8619-A4FE-446B-A9B7-97AC237E83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18B68EB-AF12-4D61-B019-FA4B1F477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72885" y="1072734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pt-BR" sz="3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Jurisprudência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E01B85-FD23-4089-87E5-7603A5AC0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37113" y="241540"/>
            <a:ext cx="8980715" cy="6288656"/>
          </a:xfrm>
        </p:spPr>
        <p:txBody>
          <a:bodyPr anchor="ctr">
            <a:normAutofit fontScale="25000" lnSpcReduction="20000"/>
          </a:bodyPr>
          <a:lstStyle/>
          <a:p>
            <a:pPr>
              <a:lnSpc>
                <a:spcPct val="120000"/>
              </a:lnSpc>
              <a:defRPr/>
            </a:pP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20000"/>
              </a:lnSpc>
              <a:defRPr/>
            </a:pP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20000"/>
              </a:lnSpc>
              <a:defRPr/>
            </a:pP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pt-BR" sz="6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lnSpc>
                <a:spcPct val="110000"/>
              </a:lnSpc>
            </a:pPr>
            <a:endParaRPr lang="pt-BR" altLang="pt-BR" sz="9600" b="1" dirty="0"/>
          </a:p>
          <a:p>
            <a:pPr marL="0" indent="0" algn="just">
              <a:lnSpc>
                <a:spcPct val="110000"/>
              </a:lnSpc>
              <a:buNone/>
            </a:pPr>
            <a:endParaRPr lang="pt-BR" altLang="pt-BR" sz="1900" b="1" dirty="0"/>
          </a:p>
          <a:p>
            <a:pPr algn="just">
              <a:lnSpc>
                <a:spcPct val="110000"/>
              </a:lnSpc>
            </a:pPr>
            <a:endParaRPr lang="pt-BR" altLang="pt-BR" sz="10400" b="1" dirty="0"/>
          </a:p>
          <a:p>
            <a:pPr algn="just">
              <a:lnSpc>
                <a:spcPct val="110000"/>
              </a:lnSpc>
            </a:pPr>
            <a:r>
              <a:rPr lang="pt-BR" altLang="pt-BR" sz="10400" b="1" dirty="0"/>
              <a:t>PET 10679(STJ) 22.05.2019 - incidente de uniformização: </a:t>
            </a:r>
            <a:r>
              <a:rPr lang="pt-BR" sz="10400" b="1" dirty="0"/>
              <a:t>é possível reconhecer a possibilidade de caracterização da atividade de </a:t>
            </a:r>
            <a:r>
              <a:rPr lang="pt-BR" sz="10400" b="1" dirty="0">
                <a:solidFill>
                  <a:srgbClr val="FF0000"/>
                </a:solidFill>
              </a:rPr>
              <a:t>vigilante como especial, com ou sem o uso de arma de fogo, mesmo após 5.3.1997</a:t>
            </a:r>
            <a:r>
              <a:rPr lang="pt-BR" sz="10400" b="1" dirty="0"/>
              <a:t>, desde que comprovada a exposição do trabalhador à atividade nociva, de forma permanente, não ocasional, nem intermitente. </a:t>
            </a:r>
          </a:p>
          <a:p>
            <a:pPr algn="just">
              <a:lnSpc>
                <a:spcPct val="110000"/>
              </a:lnSpc>
            </a:pPr>
            <a:r>
              <a:rPr lang="pt-BR" altLang="pt-BR" sz="10400" b="1" dirty="0"/>
              <a:t>Súmula 198 do extinto TRF: </a:t>
            </a:r>
            <a:r>
              <a:rPr lang="pt-BR" sz="10400" b="1" i="1" dirty="0"/>
              <a:t>Atendidos os demais requisitos, é devida a aposentadoria especial, se perícia judicial constata que a atividade exercida pelo segurado é perigosa, insalubre ou penosa, mesmo não inscrita em Regulamento</a:t>
            </a:r>
            <a:r>
              <a:rPr lang="pt-BR" sz="8000" b="1" i="1" dirty="0"/>
              <a:t>.</a:t>
            </a:r>
            <a:endParaRPr lang="pt-BR" altLang="pt-BR" sz="8000" b="1" i="1" dirty="0"/>
          </a:p>
          <a:p>
            <a:pPr>
              <a:defRPr/>
            </a:pPr>
            <a:endParaRPr lang="pt-BR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20000"/>
              </a:lnSpc>
              <a:defRPr/>
            </a:pPr>
            <a:endParaRPr lang="pt-BR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20000"/>
              </a:lnSpc>
              <a:defRPr/>
            </a:pPr>
            <a:endParaRPr lang="pt-BR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pt-BR" sz="14400" b="1" dirty="0"/>
          </a:p>
          <a:p>
            <a:endParaRPr lang="en-US" altLang="pt-BR" sz="7200" b="1" dirty="0"/>
          </a:p>
          <a:p>
            <a:pPr marL="0" indent="0" algn="just">
              <a:buNone/>
              <a:defRPr/>
            </a:pPr>
            <a:endParaRPr lang="pt-BR" altLang="pt-BR" sz="7200" b="1" dirty="0"/>
          </a:p>
          <a:p>
            <a:pPr marL="0" indent="0" algn="just">
              <a:buNone/>
              <a:defRPr/>
            </a:pPr>
            <a:endParaRPr lang="pt-BR" altLang="pt-BR" sz="7200" b="1" dirty="0"/>
          </a:p>
          <a:p>
            <a:pPr algn="just"/>
            <a:endParaRPr lang="pt-BR" altLang="pt-BR" sz="2400" b="1" dirty="0">
              <a:solidFill>
                <a:srgbClr val="FF0000"/>
              </a:solidFill>
            </a:endParaRP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34B32B7-6983-4A54-8CA8-AD29F5F49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DAC43-6E1A-4A8C-A464-87606344BEC2}" type="slidenum">
              <a:rPr lang="pt-BR" smtClean="0"/>
              <a:t>14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266524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C78D2741-FD1D-428D-96AB-E1BF5F8B2E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18B68EB-AF12-4D61-B019-FA4B1F477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pt-BR" altLang="pt-BR" sz="3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PERCEPÇÃO DO ADICIONAL DE INSALUBRIDADE/PERICULOSIDADE CONSTITUI PROVA DO EXERCÍCIO DA FUNÇÃO</a:t>
            </a:r>
            <a:r>
              <a:rPr lang="pt-BR" altLang="pt-BR" sz="3600" b="1" dirty="0">
                <a:solidFill>
                  <a:srgbClr val="000000"/>
                </a:solidFill>
                <a:latin typeface="Calibri" panose="020F0502020204030204" pitchFamily="34" charset="0"/>
              </a:rPr>
              <a:t>?</a:t>
            </a:r>
            <a:endParaRPr lang="pt-BR" sz="3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E01B85-FD23-4089-87E5-7603A5AC0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0574" y="241540"/>
            <a:ext cx="6333226" cy="6288656"/>
          </a:xfrm>
        </p:spPr>
        <p:txBody>
          <a:bodyPr anchor="ctr">
            <a:normAutofit fontScale="25000" lnSpcReduction="20000"/>
          </a:bodyPr>
          <a:lstStyle/>
          <a:p>
            <a:pPr>
              <a:lnSpc>
                <a:spcPct val="120000"/>
              </a:lnSpc>
              <a:defRPr/>
            </a:pP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20000"/>
              </a:lnSpc>
              <a:defRPr/>
            </a:pP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20000"/>
              </a:lnSpc>
              <a:defRPr/>
            </a:pP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pt-BR" sz="6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lnSpc>
                <a:spcPct val="110000"/>
              </a:lnSpc>
            </a:pPr>
            <a:endParaRPr lang="pt-BR" altLang="pt-BR" sz="9600" b="1" dirty="0"/>
          </a:p>
          <a:p>
            <a:pPr algn="just">
              <a:lnSpc>
                <a:spcPct val="110000"/>
              </a:lnSpc>
            </a:pPr>
            <a:endParaRPr lang="pt-BR" altLang="pt-BR" sz="9600" b="1" dirty="0"/>
          </a:p>
          <a:p>
            <a:pPr algn="just">
              <a:lnSpc>
                <a:spcPct val="110000"/>
              </a:lnSpc>
            </a:pPr>
            <a:endParaRPr lang="pt-BR" altLang="pt-BR" sz="9600" b="1" dirty="0"/>
          </a:p>
          <a:p>
            <a:pPr algn="just">
              <a:lnSpc>
                <a:spcPct val="110000"/>
              </a:lnSpc>
            </a:pPr>
            <a:endParaRPr lang="pt-BR" altLang="pt-BR" sz="9600" b="1" dirty="0"/>
          </a:p>
          <a:p>
            <a:pPr algn="just">
              <a:defRPr/>
            </a:pPr>
            <a:endParaRPr lang="pt-BR" sz="9600" b="1" dirty="0"/>
          </a:p>
          <a:p>
            <a:pPr algn="just">
              <a:defRPr/>
            </a:pPr>
            <a:endParaRPr lang="pt-BR" sz="9600" b="1" dirty="0"/>
          </a:p>
          <a:p>
            <a:pPr algn="just">
              <a:defRPr/>
            </a:pPr>
            <a:endParaRPr lang="pt-BR" sz="9600" b="1" dirty="0"/>
          </a:p>
          <a:p>
            <a:pPr algn="just">
              <a:defRPr/>
            </a:pPr>
            <a:r>
              <a:rPr lang="pt-BR" sz="9600" b="1" dirty="0"/>
              <a:t>O adicional de periculosidade – </a:t>
            </a:r>
            <a:r>
              <a:rPr lang="pt-BR" sz="9600" b="1" dirty="0">
                <a:solidFill>
                  <a:srgbClr val="FF0000"/>
                </a:solidFill>
              </a:rPr>
              <a:t>não é pressuposto obrigatório </a:t>
            </a:r>
            <a:r>
              <a:rPr lang="pt-BR" sz="9600" b="1" dirty="0"/>
              <a:t>para que seja reconhecido o exercício da atividade de natureza especial – pode ser um indício</a:t>
            </a:r>
          </a:p>
          <a:p>
            <a:pPr algn="just">
              <a:defRPr/>
            </a:pPr>
            <a:r>
              <a:rPr lang="pt-BR" sz="9600" b="1" dirty="0"/>
              <a:t>Vantagem remuneratória que pode ser paga quando a atividade não é desempenhada durante toda a jornada de trabalho ou em afastamentos. A concessão e cessação dependem da lei de cada ente.</a:t>
            </a:r>
          </a:p>
          <a:p>
            <a:pPr algn="just">
              <a:defRPr/>
            </a:pPr>
            <a:r>
              <a:rPr lang="pt-PT" sz="9600" b="1" dirty="0"/>
              <a:t>A concessão da aposentadoria especial está disciplinada pela legislação previdenciária, onde deve restar comprovado, de acordo com os requisitos estabelecidos na lei, a efetiva exposição do servidor, de forma habitual e permanente, aos agentes nocivos que prejudicam a sua saúde ou integridade física.</a:t>
            </a:r>
            <a:endParaRPr lang="pt-BR" sz="9600" b="1" dirty="0"/>
          </a:p>
          <a:p>
            <a:pPr algn="just">
              <a:defRPr/>
            </a:pPr>
            <a:endParaRPr lang="pt-BR" sz="9600" b="1" dirty="0"/>
          </a:p>
          <a:p>
            <a:pPr algn="just">
              <a:lnSpc>
                <a:spcPct val="110000"/>
              </a:lnSpc>
            </a:pPr>
            <a:endParaRPr lang="pt-BR" altLang="pt-BR" sz="9600" b="1" dirty="0"/>
          </a:p>
          <a:p>
            <a:pPr algn="just">
              <a:lnSpc>
                <a:spcPct val="70000"/>
              </a:lnSpc>
            </a:pPr>
            <a:endParaRPr lang="pt-BR" altLang="pt-BR" sz="9600" b="1" dirty="0"/>
          </a:p>
          <a:p>
            <a:pPr>
              <a:defRPr/>
            </a:pPr>
            <a:endParaRPr lang="pt-BR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pt-BR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pt-BR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20000"/>
              </a:lnSpc>
              <a:defRPr/>
            </a:pPr>
            <a:endParaRPr lang="pt-BR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20000"/>
              </a:lnSpc>
              <a:defRPr/>
            </a:pPr>
            <a:endParaRPr lang="pt-BR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pt-BR" sz="14400" b="1" dirty="0"/>
          </a:p>
          <a:p>
            <a:endParaRPr lang="en-US" altLang="pt-BR" sz="7200" b="1" dirty="0"/>
          </a:p>
          <a:p>
            <a:pPr marL="0" indent="0" algn="just">
              <a:buNone/>
              <a:defRPr/>
            </a:pPr>
            <a:endParaRPr lang="pt-BR" altLang="pt-BR" sz="7200" b="1" dirty="0"/>
          </a:p>
          <a:p>
            <a:pPr marL="0" indent="0" algn="just">
              <a:buNone/>
              <a:defRPr/>
            </a:pPr>
            <a:endParaRPr lang="pt-BR" altLang="pt-BR" sz="7200" b="1" dirty="0"/>
          </a:p>
          <a:p>
            <a:pPr algn="just"/>
            <a:endParaRPr lang="pt-BR" altLang="pt-BR" sz="2400" b="1" dirty="0">
              <a:solidFill>
                <a:srgbClr val="FF0000"/>
              </a:solidFill>
            </a:endParaRP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34B32B7-6983-4A54-8CA8-AD29F5F49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DAC43-6E1A-4A8C-A464-87606344BEC2}" type="slidenum">
              <a:rPr lang="pt-BR" smtClean="0"/>
              <a:t>15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746883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D095573F-6AE3-48C9-916E-D0AF3A225C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18B68EB-AF12-4D61-B019-FA4B1F477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143000" y="920745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pt-BR" sz="3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Cálculo dos proventos e reajustes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E01B85-FD23-4089-87E5-7603A5AC0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1429" y="241540"/>
            <a:ext cx="9339942" cy="6288656"/>
          </a:xfrm>
        </p:spPr>
        <p:txBody>
          <a:bodyPr anchor="ctr">
            <a:normAutofit fontScale="25000" lnSpcReduction="20000"/>
          </a:bodyPr>
          <a:lstStyle/>
          <a:p>
            <a:pPr>
              <a:lnSpc>
                <a:spcPct val="120000"/>
              </a:lnSpc>
              <a:defRPr/>
            </a:pP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20000"/>
              </a:lnSpc>
              <a:defRPr/>
            </a:pP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20000"/>
              </a:lnSpc>
              <a:defRPr/>
            </a:pP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pt-BR" sz="6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lnSpc>
                <a:spcPct val="110000"/>
              </a:lnSpc>
            </a:pPr>
            <a:endParaRPr lang="pt-BR" altLang="pt-BR" sz="9600" b="1" dirty="0"/>
          </a:p>
          <a:p>
            <a:pPr algn="just">
              <a:lnSpc>
                <a:spcPct val="110000"/>
              </a:lnSpc>
            </a:pPr>
            <a:endParaRPr lang="pt-BR" altLang="pt-BR" sz="9600" b="1" dirty="0"/>
          </a:p>
          <a:p>
            <a:pPr algn="just">
              <a:lnSpc>
                <a:spcPct val="110000"/>
              </a:lnSpc>
            </a:pPr>
            <a:endParaRPr lang="pt-BR" altLang="pt-BR" sz="9600" b="1" dirty="0"/>
          </a:p>
          <a:p>
            <a:pPr algn="just">
              <a:lnSpc>
                <a:spcPct val="110000"/>
              </a:lnSpc>
            </a:pPr>
            <a:endParaRPr lang="pt-BR" altLang="pt-BR" sz="9600" b="1" dirty="0"/>
          </a:p>
          <a:p>
            <a:pPr algn="just">
              <a:defRPr/>
            </a:pPr>
            <a:endParaRPr lang="pt-BR" sz="9600" b="1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pt-BR" altLang="pt-BR" sz="7200" b="1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pt-BR" altLang="pt-BR" sz="7200" b="1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pt-BR" altLang="pt-BR" sz="7200" b="1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pt-BR" altLang="pt-BR" sz="7200" b="1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pt-BR" altLang="pt-BR" sz="7200" b="1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pt-BR" altLang="pt-BR" sz="7200" b="1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pt-BR" altLang="pt-BR" sz="7200" b="1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pt-BR" altLang="pt-BR" sz="7200" b="1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pt-BR" altLang="pt-BR" sz="8000" b="1" dirty="0"/>
              <a:t>Regime de média, observado como limite a remuneração no cargo efetivo: proventos integrais (100%)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pt-BR" altLang="pt-BR" sz="8000" b="1" dirty="0"/>
              <a:t>Reajuste anual que preserve o valor real do benefício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pt-BR" altLang="pt-BR" sz="8000" b="1" dirty="0"/>
              <a:t>Não há paridade (igualdade de inativos com ativos)</a:t>
            </a:r>
          </a:p>
          <a:p>
            <a:r>
              <a:rPr lang="pt-BR" altLang="pt-BR" sz="8000" b="1" dirty="0">
                <a:solidFill>
                  <a:srgbClr val="FF0000"/>
                </a:solidFill>
              </a:rPr>
              <a:t>Observação importante:</a:t>
            </a:r>
          </a:p>
          <a:p>
            <a:r>
              <a:rPr lang="pt-BR" altLang="pt-BR" sz="8000" b="1" dirty="0">
                <a:solidFill>
                  <a:srgbClr val="FF0000"/>
                </a:solidFill>
              </a:rPr>
              <a:t>Art. 57 § 1º da Lei 8.213:</a:t>
            </a:r>
          </a:p>
          <a:p>
            <a:r>
              <a:rPr lang="pt-BR" altLang="pt-BR" sz="8000" b="1" i="1" dirty="0"/>
              <a:t>§ 1º A aposentadoria especial, observado o disposto no art. 33 desta Lei, consistirá numa renda mensal equivalente a </a:t>
            </a:r>
            <a:r>
              <a:rPr lang="pt-BR" altLang="pt-BR" sz="8000" b="1" i="1" dirty="0">
                <a:solidFill>
                  <a:srgbClr val="FF0000"/>
                </a:solidFill>
              </a:rPr>
              <a:t>100% (cem por cento) do salário-de-benefício</a:t>
            </a:r>
            <a:r>
              <a:rPr lang="pt-BR" altLang="pt-BR" sz="8000" b="1" i="1" dirty="0"/>
              <a:t>. </a:t>
            </a:r>
          </a:p>
          <a:p>
            <a:r>
              <a:rPr lang="pt-BR" altLang="pt-BR" sz="8000" b="1" dirty="0">
                <a:solidFill>
                  <a:srgbClr val="FF0000"/>
                </a:solidFill>
              </a:rPr>
              <a:t>Art. 29 da Lei 8.213: salário-de-benefício:</a:t>
            </a:r>
          </a:p>
          <a:p>
            <a:r>
              <a:rPr lang="pt-BR" altLang="pt-BR" sz="8000" b="1" dirty="0"/>
              <a:t> O salário-de-benefício consiste:                 </a:t>
            </a:r>
          </a:p>
          <a:p>
            <a:r>
              <a:rPr lang="pt-BR" altLang="pt-BR" sz="8000" b="1" i="1" dirty="0"/>
              <a:t>II - </a:t>
            </a:r>
            <a:r>
              <a:rPr lang="pt-BR" altLang="pt-BR" sz="8000" b="1" i="1" dirty="0">
                <a:solidFill>
                  <a:srgbClr val="FF0000"/>
                </a:solidFill>
              </a:rPr>
              <a:t>para os benefícios de que tratam as alíneas a, d, e </a:t>
            </a:r>
            <a:r>
              <a:rPr lang="pt-BR" altLang="pt-BR" sz="8000" b="1" i="1" dirty="0" err="1">
                <a:solidFill>
                  <a:srgbClr val="FF0000"/>
                </a:solidFill>
              </a:rPr>
              <a:t>e</a:t>
            </a:r>
            <a:r>
              <a:rPr lang="pt-BR" altLang="pt-BR" sz="8000" b="1" i="1" dirty="0">
                <a:solidFill>
                  <a:srgbClr val="FF0000"/>
                </a:solidFill>
              </a:rPr>
              <a:t> h do inciso I do art. 18, na média aritmética simples dos maiores salários-de-contribuição correspondentes a oitenta por cento de todo o período contributivo </a:t>
            </a:r>
            <a:r>
              <a:rPr lang="pt-BR" altLang="pt-BR" sz="8000" b="1" i="1" dirty="0"/>
              <a:t>( </a:t>
            </a:r>
            <a:r>
              <a:rPr lang="pt-BR" altLang="pt-BR" sz="8000" b="1" dirty="0"/>
              <a:t>invalidez, especial, auxílio-acidente e auxílio-doença)                </a:t>
            </a:r>
          </a:p>
          <a:p>
            <a:pPr marL="742950" lvl="1" indent="-285750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pt-BR" altLang="pt-BR" sz="8000" b="1" dirty="0"/>
          </a:p>
          <a:p>
            <a:pPr marL="742950" lvl="1" indent="-285750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pt-BR" altLang="pt-BR" sz="7200" b="1" dirty="0"/>
          </a:p>
          <a:p>
            <a:pPr algn="just">
              <a:defRPr/>
            </a:pPr>
            <a:endParaRPr lang="pt-BR" sz="28800" b="1" dirty="0"/>
          </a:p>
          <a:p>
            <a:pPr algn="just">
              <a:defRPr/>
            </a:pPr>
            <a:endParaRPr lang="pt-BR" sz="28800" b="1" dirty="0"/>
          </a:p>
          <a:p>
            <a:pPr algn="just">
              <a:lnSpc>
                <a:spcPct val="70000"/>
              </a:lnSpc>
            </a:pPr>
            <a:endParaRPr lang="pt-BR" altLang="pt-BR" sz="28800" b="1" dirty="0"/>
          </a:p>
          <a:p>
            <a:pPr>
              <a:defRPr/>
            </a:pPr>
            <a:endParaRPr lang="pt-BR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pt-BR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pt-BR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20000"/>
              </a:lnSpc>
              <a:defRPr/>
            </a:pPr>
            <a:endParaRPr lang="pt-BR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20000"/>
              </a:lnSpc>
              <a:defRPr/>
            </a:pPr>
            <a:endParaRPr lang="pt-BR" sz="9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pt-BR" sz="14400" b="1" dirty="0"/>
          </a:p>
          <a:p>
            <a:endParaRPr lang="en-US" altLang="pt-BR" sz="7200" b="1" dirty="0"/>
          </a:p>
          <a:p>
            <a:pPr marL="0" indent="0" algn="just">
              <a:buNone/>
              <a:defRPr/>
            </a:pPr>
            <a:endParaRPr lang="pt-BR" altLang="pt-BR" sz="7200" b="1" dirty="0"/>
          </a:p>
          <a:p>
            <a:pPr marL="0" indent="0" algn="just">
              <a:buNone/>
              <a:defRPr/>
            </a:pPr>
            <a:endParaRPr lang="pt-BR" altLang="pt-BR" sz="7200" b="1" dirty="0"/>
          </a:p>
          <a:p>
            <a:pPr algn="just"/>
            <a:endParaRPr lang="pt-BR" altLang="pt-BR" sz="2400" b="1" dirty="0">
              <a:solidFill>
                <a:srgbClr val="FF0000"/>
              </a:solidFill>
            </a:endParaRP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34B32B7-6983-4A54-8CA8-AD29F5F49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DAC43-6E1A-4A8C-A464-87606344BEC2}" type="slidenum">
              <a:rPr lang="pt-BR" smtClean="0"/>
              <a:t>16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122070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EFED3E1D-7F9A-4EF0-BCDC-22B83D71A2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F259C44-5924-447F-AC38-F018CC7B1C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13163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b="1" dirty="0"/>
              <a:t>A jurisprudência afirmava que não.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b="1" dirty="0"/>
              <a:t>STF:  Recurso Extraordinário com Agravo (ARE) 664335, </a:t>
            </a:r>
            <a:r>
              <a:rPr lang="pt-BR" b="1" dirty="0">
                <a:solidFill>
                  <a:srgbClr val="FF0000"/>
                </a:solidFill>
              </a:rPr>
              <a:t>reconhecida a repercussão geral: se o </a:t>
            </a:r>
            <a:r>
              <a:rPr lang="pt-BR" b="1" dirty="0"/>
              <a:t>EPI for capaz de eliminar ou reduzir a níveis aceitáveis os efeitos nocivos de um agente insalubre, fica descaracterizado o direito à contagem do tempo de serviço especial para a aposentadoria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b="1" dirty="0"/>
              <a:t>Repercussão geral - técnica de dar efetividade às declarações do STF sobre o significado da Constituição. </a:t>
            </a:r>
            <a:r>
              <a:rPr lang="pt-BR" b="1" dirty="0">
                <a:solidFill>
                  <a:srgbClr val="FF0000"/>
                </a:solidFill>
              </a:rPr>
              <a:t>Obriga o Poder Judiciário e a Administração Pública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pt-BR" b="1" dirty="0"/>
              <a:t>Julgamento em repercussão geral - definitivo, impedindo a interposição de recurso ordinário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t-BR" altLang="pt-BR" dirty="0"/>
          </a:p>
          <a:p>
            <a:pPr eaLnBrk="1" fontAlgn="auto" hangingPunct="1">
              <a:spcAft>
                <a:spcPts val="0"/>
              </a:spcAft>
              <a:defRPr/>
            </a:pPr>
            <a:endParaRPr lang="pt-BR" b="1" dirty="0"/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96DC534C-657B-48E7-A28B-3C2DDCCB3F81}"/>
              </a:ext>
            </a:extLst>
          </p:cNvPr>
          <p:cNvSpPr/>
          <p:nvPr/>
        </p:nvSpPr>
        <p:spPr>
          <a:xfrm>
            <a:off x="1110343" y="1077685"/>
            <a:ext cx="10515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pt-BR" sz="2800" b="1" dirty="0">
                <a:solidFill>
                  <a:srgbClr val="FF0000"/>
                </a:solidFill>
              </a:rPr>
              <a:t>O uso do EPI e EPC descaracteriza a atividade especial? </a:t>
            </a:r>
            <a:endParaRPr lang="pt-BR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7BB7E264-F83C-493B-85CA-8A822F1432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18B68EB-AF12-4D61-B019-FA4B1F477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81591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pt-BR" sz="3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Cálculo de proventos de aposentadoria pela integralidade da remuneração no cargo efetivo?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E01B85-FD23-4089-87E5-7603A5AC0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46714" y="241540"/>
            <a:ext cx="8251372" cy="6616460"/>
          </a:xfrm>
        </p:spPr>
        <p:txBody>
          <a:bodyPr anchor="ctr">
            <a:normAutofit fontScale="32500" lnSpcReduction="20000"/>
          </a:bodyPr>
          <a:lstStyle/>
          <a:p>
            <a:pPr algn="just">
              <a:lnSpc>
                <a:spcPct val="110000"/>
              </a:lnSpc>
            </a:pPr>
            <a:r>
              <a:rPr lang="pt-BR" altLang="pt-BR" sz="6400" b="1" dirty="0"/>
              <a:t>Muitas decisões judiciais têm assegurado o cálculo de proventos das aposentadorias especiais com integralidade da remuneração no cargo efetivo e paridade – art. 6º da EC 41</a:t>
            </a:r>
          </a:p>
          <a:p>
            <a:pPr algn="just">
              <a:lnSpc>
                <a:spcPct val="110000"/>
              </a:lnSpc>
            </a:pPr>
            <a:r>
              <a:rPr lang="pt-BR" altLang="pt-BR" sz="6400" b="1" dirty="0"/>
              <a:t>Discussão: o § 4º está no art. 40 da CF, que dispõe sobre o cálculo e reajuste nos §§3º e 8º. – integra-se ao dispositivo</a:t>
            </a:r>
          </a:p>
          <a:p>
            <a:pPr algn="just">
              <a:lnSpc>
                <a:spcPct val="110000"/>
              </a:lnSpc>
            </a:pPr>
            <a:r>
              <a:rPr lang="pt-BR" altLang="pt-BR" sz="6400" b="1" dirty="0"/>
              <a:t>Não há previsão no art. 6º da EC 41 para abrigar as aposentadorias especiais</a:t>
            </a:r>
          </a:p>
          <a:p>
            <a:pPr algn="just">
              <a:lnSpc>
                <a:spcPct val="110000"/>
              </a:lnSpc>
            </a:pPr>
            <a:r>
              <a:rPr lang="pt-BR" altLang="pt-BR" sz="6400" b="1" dirty="0"/>
              <a:t>Regras transitórias são excepcionais e essas se interpretam de forma estrita</a:t>
            </a:r>
          </a:p>
          <a:p>
            <a:pPr algn="just">
              <a:lnSpc>
                <a:spcPct val="110000"/>
              </a:lnSpc>
            </a:pPr>
            <a:r>
              <a:rPr lang="pt-BR" altLang="pt-BR" sz="6400" b="1" dirty="0"/>
              <a:t>EC 54/2013 -  objetiva </a:t>
            </a:r>
            <a:r>
              <a:rPr lang="pt-BR" sz="6400" b="1" dirty="0"/>
              <a:t>acrescentar ao art. 6º.A  a possibilidade de que o cálculo e o reajuste dos proventos da aposentadoria especial dos servidores públicos que ingressaram até 31/12/2003 obedeçam aos critérios de integralidade pela última remuneração no cargo efetivo e paridade.</a:t>
            </a:r>
          </a:p>
          <a:p>
            <a:pPr algn="just"/>
            <a:endParaRPr lang="pt-BR" altLang="pt-BR" sz="2400" b="1" dirty="0">
              <a:solidFill>
                <a:srgbClr val="FF0000"/>
              </a:solidFill>
            </a:endParaRP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34B32B7-6983-4A54-8CA8-AD29F5F49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DAC43-6E1A-4A8C-A464-87606344BEC2}" type="slidenum">
              <a:rPr lang="pt-BR" smtClean="0"/>
              <a:t>18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556448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7BB7E264-F83C-493B-85CA-8A822F1432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18B68EB-AF12-4D61-B019-FA4B1F477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81591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pt-BR" sz="3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Cálculo de proventos de aposentadoria pela integralidade da remuneração no cargo efetivo?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E01B85-FD23-4089-87E5-7603A5AC0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4428" y="876300"/>
            <a:ext cx="8327572" cy="5105399"/>
          </a:xfrm>
        </p:spPr>
        <p:txBody>
          <a:bodyPr anchor="ctr"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pt-BR" sz="2400" b="1" dirty="0"/>
              <a:t>Nota Técnica no. 2/2014 CGNAL/DRPSP/SPPS/MPS – item III</a:t>
            </a:r>
          </a:p>
          <a:p>
            <a:pPr algn="just">
              <a:lnSpc>
                <a:spcPct val="110000"/>
              </a:lnSpc>
            </a:pPr>
            <a:r>
              <a:rPr lang="pt-BR" sz="2400" b="1" dirty="0"/>
              <a:t>Projeto de LC 555/2010 – estabelece o cálculo de proventos integrais na média e reajuste</a:t>
            </a:r>
          </a:p>
          <a:p>
            <a:pPr algn="just">
              <a:lnSpc>
                <a:spcPct val="110000"/>
              </a:lnSpc>
            </a:pPr>
            <a:r>
              <a:rPr lang="pt-BR" sz="2400" b="1" dirty="0"/>
              <a:t>Regime híbrido – Tema 70 RE 575089,STF: Cada hipótese tem seus requisitos, fórmula de cálculo, reajuste – não pode haver mistura delas e criar uma terceira</a:t>
            </a:r>
          </a:p>
          <a:p>
            <a:r>
              <a:rPr lang="pt-BR" sz="2400" b="1" dirty="0"/>
              <a:t>Violação à Súmula Vinculante 37: Não cabe, ao Poder Judiciário, que não tem a função legislativa, aumentar vencimentos de servidores públicos sob o fundamento de isonomia. </a:t>
            </a:r>
            <a:endParaRPr lang="pt-BR" altLang="pt-BR" sz="2400" b="1" dirty="0">
              <a:solidFill>
                <a:srgbClr val="FF0000"/>
              </a:solidFill>
            </a:endParaRP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34B32B7-6983-4A54-8CA8-AD29F5F49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DAC43-6E1A-4A8C-A464-87606344BEC2}" type="slidenum">
              <a:rPr lang="pt-BR" smtClean="0"/>
              <a:t>19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0646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261131F8-3016-4ACB-98B9-AB8C0AF715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857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18B68EB-AF12-4D61-B019-FA4B1F477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pt-BR" sz="3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Previsão constitucional das aposentadorias especiais  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E01B85-FD23-4089-87E5-7603A5AC0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379562"/>
            <a:ext cx="6377769" cy="6150634"/>
          </a:xfrm>
        </p:spPr>
        <p:txBody>
          <a:bodyPr anchor="ctr">
            <a:normAutofit/>
          </a:bodyPr>
          <a:lstStyle/>
          <a:p>
            <a:r>
              <a:rPr lang="pt-BR" b="1" dirty="0"/>
              <a:t>Emenda Constitucional no.20/98:</a:t>
            </a:r>
          </a:p>
          <a:p>
            <a:pPr lvl="1"/>
            <a:r>
              <a:rPr lang="pt-BR" b="1" dirty="0"/>
              <a:t> art. 40, § 4º: </a:t>
            </a:r>
            <a:r>
              <a:rPr lang="pt-BR" b="1" dirty="0">
                <a:solidFill>
                  <a:srgbClr val="FF0000"/>
                </a:solidFill>
              </a:rPr>
              <a:t>garantiu</a:t>
            </a:r>
            <a:r>
              <a:rPr lang="pt-BR" b="1" dirty="0"/>
              <a:t> a concessão de aposentadoria com critérios diferenciados aos servidores que exerciam suas funções em condições especiais</a:t>
            </a:r>
          </a:p>
          <a:p>
            <a:pPr lvl="1"/>
            <a:r>
              <a:rPr lang="pt-BR" b="1" dirty="0"/>
              <a:t>Art. 15:</a:t>
            </a:r>
            <a:r>
              <a:rPr lang="en-US" altLang="pt-BR" b="1" dirty="0"/>
              <a:t> </a:t>
            </a:r>
            <a:r>
              <a:rPr lang="en-US" altLang="pt-BR" b="1" i="1" dirty="0" err="1"/>
              <a:t>Até</a:t>
            </a:r>
            <a:r>
              <a:rPr lang="en-US" altLang="pt-BR" b="1" i="1" dirty="0"/>
              <a:t> que a lei </a:t>
            </a:r>
            <a:r>
              <a:rPr lang="en-US" altLang="pt-BR" b="1" i="1" dirty="0" err="1"/>
              <a:t>complementar</a:t>
            </a:r>
            <a:r>
              <a:rPr lang="en-US" altLang="pt-BR" b="1" i="1" dirty="0"/>
              <a:t> a que se </a:t>
            </a:r>
            <a:r>
              <a:rPr lang="en-US" altLang="pt-BR" b="1" i="1" dirty="0" err="1"/>
              <a:t>refere</a:t>
            </a:r>
            <a:r>
              <a:rPr lang="en-US" altLang="pt-BR" b="1" i="1" dirty="0"/>
              <a:t> o art. 201,   § 1º, da </a:t>
            </a:r>
            <a:r>
              <a:rPr lang="en-US" altLang="pt-BR" b="1" i="1" dirty="0" err="1"/>
              <a:t>Constituição</a:t>
            </a:r>
            <a:r>
              <a:rPr lang="en-US" altLang="pt-BR" b="1" i="1" dirty="0"/>
              <a:t> Federal, </a:t>
            </a:r>
            <a:r>
              <a:rPr lang="en-US" altLang="pt-BR" b="1" i="1" dirty="0" err="1"/>
              <a:t>seja</a:t>
            </a:r>
            <a:r>
              <a:rPr lang="en-US" altLang="pt-BR" b="1" i="1" dirty="0"/>
              <a:t> </a:t>
            </a:r>
            <a:r>
              <a:rPr lang="en-US" altLang="pt-BR" b="1" i="1" dirty="0" err="1"/>
              <a:t>publicada</a:t>
            </a:r>
            <a:r>
              <a:rPr lang="en-US" altLang="pt-BR" b="1" i="1" dirty="0"/>
              <a:t>, </a:t>
            </a:r>
            <a:r>
              <a:rPr lang="en-US" altLang="pt-BR" b="1" i="1" dirty="0" err="1"/>
              <a:t>permanece</a:t>
            </a:r>
            <a:r>
              <a:rPr lang="en-US" altLang="pt-BR" b="1" i="1" dirty="0"/>
              <a:t> </a:t>
            </a:r>
            <a:r>
              <a:rPr lang="en-US" altLang="pt-BR" b="1" i="1" dirty="0" err="1"/>
              <a:t>em</a:t>
            </a:r>
            <a:r>
              <a:rPr lang="en-US" altLang="pt-BR" b="1" i="1" dirty="0"/>
              <a:t> vigor o </a:t>
            </a:r>
            <a:r>
              <a:rPr lang="en-US" altLang="pt-BR" b="1" i="1" dirty="0" err="1">
                <a:solidFill>
                  <a:srgbClr val="FF0000"/>
                </a:solidFill>
              </a:rPr>
              <a:t>disposto</a:t>
            </a:r>
            <a:r>
              <a:rPr lang="en-US" altLang="pt-BR" b="1" i="1" dirty="0">
                <a:solidFill>
                  <a:srgbClr val="FF0000"/>
                </a:solidFill>
              </a:rPr>
              <a:t> </a:t>
            </a:r>
            <a:r>
              <a:rPr lang="en-US" altLang="pt-BR" b="1" i="1" dirty="0" err="1">
                <a:solidFill>
                  <a:srgbClr val="FF0000"/>
                </a:solidFill>
              </a:rPr>
              <a:t>nos</a:t>
            </a:r>
            <a:r>
              <a:rPr lang="en-US" altLang="pt-BR" b="1" i="1" dirty="0">
                <a:solidFill>
                  <a:srgbClr val="FF0000"/>
                </a:solidFill>
              </a:rPr>
              <a:t> arts. 57 e 58 da Lei nº 8.213</a:t>
            </a:r>
            <a:r>
              <a:rPr lang="en-US" altLang="pt-BR" b="1" i="1" dirty="0"/>
              <a:t>, de 24 de </a:t>
            </a:r>
            <a:r>
              <a:rPr lang="en-US" altLang="pt-BR" b="1" i="1" dirty="0" err="1"/>
              <a:t>julho</a:t>
            </a:r>
            <a:r>
              <a:rPr lang="en-US" altLang="pt-BR" b="1" i="1" dirty="0"/>
              <a:t> de 1991, </a:t>
            </a:r>
            <a:r>
              <a:rPr lang="en-US" altLang="pt-BR" b="1" i="1" dirty="0" err="1"/>
              <a:t>na</a:t>
            </a:r>
            <a:r>
              <a:rPr lang="en-US" altLang="pt-BR" b="1" i="1" dirty="0"/>
              <a:t> </a:t>
            </a:r>
            <a:r>
              <a:rPr lang="en-US" altLang="pt-BR" b="1" i="1" dirty="0" err="1"/>
              <a:t>redação</a:t>
            </a:r>
            <a:r>
              <a:rPr lang="en-US" altLang="pt-BR" b="1" i="1" dirty="0"/>
              <a:t> </a:t>
            </a:r>
            <a:r>
              <a:rPr lang="en-US" altLang="pt-BR" b="1" i="1" dirty="0" err="1"/>
              <a:t>vigente</a:t>
            </a:r>
            <a:r>
              <a:rPr lang="en-US" altLang="pt-BR" b="1" i="1" dirty="0"/>
              <a:t> à data da </a:t>
            </a:r>
            <a:r>
              <a:rPr lang="en-US" altLang="pt-BR" b="1" i="1" dirty="0" err="1"/>
              <a:t>publicação</a:t>
            </a:r>
            <a:r>
              <a:rPr lang="en-US" altLang="pt-BR" b="1" i="1" dirty="0"/>
              <a:t> </a:t>
            </a:r>
            <a:r>
              <a:rPr lang="en-US" altLang="pt-BR" b="1" i="1" dirty="0" err="1"/>
              <a:t>desta</a:t>
            </a:r>
            <a:r>
              <a:rPr lang="en-US" altLang="pt-BR" b="1" i="1" dirty="0"/>
              <a:t> </a:t>
            </a:r>
            <a:r>
              <a:rPr lang="en-US" altLang="pt-BR" b="1" i="1" dirty="0" err="1"/>
              <a:t>Emenda</a:t>
            </a:r>
            <a:endParaRPr lang="pt-BR" b="1" dirty="0"/>
          </a:p>
          <a:p>
            <a:pPr lvl="1"/>
            <a:endParaRPr lang="pt-BR" b="1" dirty="0"/>
          </a:p>
          <a:p>
            <a:endParaRPr lang="pt-BR" sz="2400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34B32B7-6983-4A54-8CA8-AD29F5F49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DAC43-6E1A-4A8C-A464-87606344BEC2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4601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6C6F7842-448D-4079-B403-CF9933F5E5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6082" name="Título 1">
            <a:extLst>
              <a:ext uri="{FF2B5EF4-FFF2-40B4-BE49-F238E27FC236}">
                <a16:creationId xmlns:a16="http://schemas.microsoft.com/office/drawing/2014/main" id="{DC56236F-D77E-4FD4-A37F-1A47AE3DAA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30828" y="2025875"/>
            <a:ext cx="9144000" cy="2387600"/>
          </a:xfrm>
        </p:spPr>
        <p:txBody>
          <a:bodyPr/>
          <a:lstStyle/>
          <a:p>
            <a:pPr eaLnBrk="1" hangingPunct="1"/>
            <a:r>
              <a:rPr lang="pt-BR" alt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Aposentadoria em atividades de risco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C27A0633-4286-4E2D-A889-100157B069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18B68EB-AF12-4D61-B019-FA4B1F477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pt-BR" sz="3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Atividades de risco são amparadas em mandado de injunção?</a:t>
            </a:r>
            <a:br>
              <a:rPr lang="pt-BR" sz="3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3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E01B85-FD23-4089-87E5-7603A5AC0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1822185"/>
            <a:ext cx="6377769" cy="2711981"/>
          </a:xfrm>
        </p:spPr>
        <p:txBody>
          <a:bodyPr anchor="ctr">
            <a:normAutofit/>
          </a:bodyPr>
          <a:lstStyle/>
          <a:p>
            <a:pPr marL="360363" algn="just">
              <a:spcAft>
                <a:spcPts val="400"/>
              </a:spcAft>
            </a:pPr>
            <a:r>
              <a:rPr lang="pt-BR" sz="2400" b="1" dirty="0">
                <a:latin typeface="Gisha" panose="020B0502040204020203" pitchFamily="34" charset="-79"/>
                <a:cs typeface="Gisha" panose="020B0502040204020203" pitchFamily="34" charset="-79"/>
              </a:rPr>
              <a:t>Nos MI 833 e 844,o STF decidiu que só poderia reconhecer a mora legislativa nos casos em que a periculosidade é inequivocamente inerente ao cargo. </a:t>
            </a:r>
            <a:endParaRPr lang="pt-BR" altLang="pt-BR" sz="2400" b="1" dirty="0">
              <a:solidFill>
                <a:srgbClr val="FF0000"/>
              </a:solidFill>
            </a:endParaRP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34B32B7-6983-4A54-8CA8-AD29F5F49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DAC43-6E1A-4A8C-A464-87606344BEC2}" type="slidenum">
              <a:rPr lang="pt-BR" smtClean="0"/>
              <a:t>21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85328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B7E4997D-ECDB-4FE1-8244-A549241190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18B68EB-AF12-4D61-B019-FA4B1F477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08857" y="989756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pt-BR" sz="3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Aposentadoria em atividades de risco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E01B85-FD23-4089-87E5-7603A5AC0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4362" y="379562"/>
            <a:ext cx="8621437" cy="5335438"/>
          </a:xfrm>
        </p:spPr>
        <p:txBody>
          <a:bodyPr anchor="ctr">
            <a:normAutofit fontScale="25000" lnSpcReduction="20000"/>
          </a:bodyPr>
          <a:lstStyle/>
          <a:p>
            <a:pPr marL="0" indent="0" algn="just">
              <a:buNone/>
            </a:pPr>
            <a:endParaRPr lang="pt-BR" altLang="pt-BR" sz="8000" b="1" dirty="0"/>
          </a:p>
          <a:p>
            <a:pPr algn="just"/>
            <a:r>
              <a:rPr lang="pt-BR" altLang="pt-BR" sz="8000" b="1" dirty="0"/>
              <a:t>Aposentadoria do policial – ADI 3817 (Constituição recepcionou a LC 51/85)</a:t>
            </a:r>
          </a:p>
          <a:p>
            <a:pPr algn="just"/>
            <a:r>
              <a:rPr lang="pt-BR" altLang="pt-BR" sz="8000" b="1" dirty="0"/>
              <a:t>LC 144/2014 – dispõe sobre a aposentadoria dos policiais: compulsória (75 anos), voluntária </a:t>
            </a:r>
          </a:p>
          <a:p>
            <a:pPr algn="just">
              <a:spcBef>
                <a:spcPts val="0"/>
              </a:spcBef>
              <a:defRPr/>
            </a:pPr>
            <a:endParaRPr lang="pt-BR" sz="8000" b="1" dirty="0"/>
          </a:p>
          <a:p>
            <a:pPr algn="just">
              <a:spcBef>
                <a:spcPts val="0"/>
              </a:spcBef>
              <a:defRPr/>
            </a:pPr>
            <a:r>
              <a:rPr lang="pt-BR" sz="8000" b="1" dirty="0"/>
              <a:t>Fundamento: Conceder proteção diferenciada ao servidor em cuja atividade o risco de vida é inerente, buscando resguardar sua integridade física e psíquica e o desempenho adequado de sua missão perante a sociedade.  Exemplo típico: atividade policial.</a:t>
            </a:r>
          </a:p>
          <a:p>
            <a:pPr marL="217487" indent="0" algn="just">
              <a:spcBef>
                <a:spcPts val="0"/>
              </a:spcBef>
              <a:buNone/>
              <a:defRPr/>
            </a:pPr>
            <a:endParaRPr lang="pt-BR" sz="8000" b="1" dirty="0">
              <a:sym typeface="Wingdings" pitchFamily="2" charset="2"/>
            </a:endParaRPr>
          </a:p>
          <a:p>
            <a:pPr marL="217487" indent="0" algn="just">
              <a:spcBef>
                <a:spcPts val="0"/>
              </a:spcBef>
              <a:buNone/>
              <a:defRPr/>
            </a:pPr>
            <a:r>
              <a:rPr lang="pt-BR" sz="8000" b="1" dirty="0">
                <a:sym typeface="Wingdings" pitchFamily="2" charset="2"/>
              </a:rPr>
              <a:t>Discussão: se os proventos integrais se referem à integralidade da remuneração no cargo</a:t>
            </a:r>
          </a:p>
          <a:p>
            <a:pPr algn="just">
              <a:spcBef>
                <a:spcPts val="0"/>
              </a:spcBef>
              <a:defRPr/>
            </a:pPr>
            <a:endParaRPr lang="pt-BR" sz="8000" b="1" dirty="0"/>
          </a:p>
          <a:p>
            <a:pPr algn="just">
              <a:spcBef>
                <a:spcPts val="0"/>
              </a:spcBef>
              <a:defRPr/>
            </a:pPr>
            <a:r>
              <a:rPr lang="pt-BR" sz="8000" b="1" dirty="0"/>
              <a:t>Tema 1019 STF – Discute-se se o servidor público que exerça atividades de risco tem direito de obter, independentemente da observância das regras de transição das Emendas Constitucionais </a:t>
            </a:r>
            <a:r>
              <a:rPr lang="pt-BR" sz="8000" b="1" dirty="0" err="1"/>
              <a:t>nºs</a:t>
            </a:r>
            <a:r>
              <a:rPr lang="pt-BR" sz="8000" b="1" dirty="0"/>
              <a:t> 41/03 e 47/05, aposentadoria especial com proventos calculados com base na integralidade e na paridade.</a:t>
            </a:r>
            <a:endParaRPr lang="pt-BR" altLang="pt-BR" sz="2400" b="1" dirty="0">
              <a:solidFill>
                <a:srgbClr val="FF0000"/>
              </a:solidFill>
            </a:endParaRP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34B32B7-6983-4A54-8CA8-AD29F5F49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DAC43-6E1A-4A8C-A464-87606344BEC2}" type="slidenum">
              <a:rPr lang="pt-BR" smtClean="0"/>
              <a:t>22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889970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CB201C60-87A0-4743-8896-D6F12A995C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18B68EB-AF12-4D61-B019-FA4B1F477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39486" y="621103"/>
            <a:ext cx="3668486" cy="4930246"/>
          </a:xfrm>
        </p:spPr>
        <p:txBody>
          <a:bodyPr>
            <a:normAutofit/>
          </a:bodyPr>
          <a:lstStyle/>
          <a:p>
            <a:pPr algn="r"/>
            <a:br>
              <a:rPr lang="pt-BR" sz="3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Aposentadoria dos guardas municipais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E01B85-FD23-4089-87E5-7603A5AC0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4429" y="621103"/>
            <a:ext cx="8131628" cy="5376310"/>
          </a:xfrm>
        </p:spPr>
        <p:txBody>
          <a:bodyPr anchor="ctr">
            <a:normAutofit fontScale="40000" lnSpcReduction="20000"/>
          </a:bodyPr>
          <a:lstStyle/>
          <a:p>
            <a:pPr marL="0" indent="0">
              <a:buNone/>
            </a:pPr>
            <a:endParaRPr lang="pt-BR" altLang="pt-BR" sz="5600" b="1" dirty="0">
              <a:solidFill>
                <a:srgbClr val="000000"/>
              </a:solidFill>
              <a:sym typeface="Wingdings" panose="05000000000000000000" pitchFamily="2" charset="2"/>
            </a:endParaRPr>
          </a:p>
          <a:p>
            <a:pPr algn="just"/>
            <a:r>
              <a:rPr lang="pt-BR" altLang="pt-BR" sz="6500" b="1" dirty="0">
                <a:solidFill>
                  <a:srgbClr val="000000"/>
                </a:solidFill>
                <a:sym typeface="Wingdings" panose="05000000000000000000" pitchFamily="2" charset="2"/>
              </a:rPr>
              <a:t>A Secretaria Especial de Previdência e de Trabalho não aceita a função do guarda como exercida em atividades especiais</a:t>
            </a:r>
          </a:p>
          <a:p>
            <a:pPr algn="just"/>
            <a:r>
              <a:rPr lang="pt-BR" altLang="pt-BR" sz="6500" b="1" dirty="0">
                <a:solidFill>
                  <a:srgbClr val="000000"/>
                </a:solidFill>
                <a:sym typeface="Wingdings" panose="05000000000000000000" pitchFamily="2" charset="2"/>
              </a:rPr>
              <a:t>Discussão sobre direito à aposentadoria especial por atividade de risco, principalmente a partir da Lei nº 13.022/2014 (Estatuto Geral das Guardas Municipais) (ADI 5156)</a:t>
            </a:r>
          </a:p>
          <a:p>
            <a:pPr algn="just"/>
            <a:r>
              <a:rPr lang="pt-BR" altLang="pt-BR" sz="6500" dirty="0"/>
              <a:t>o Tribunal de Justiça do Estado de São Paulo, considerou, entre outras, </a:t>
            </a:r>
            <a:r>
              <a:rPr lang="pt-BR" altLang="pt-BR" sz="6500" b="1" dirty="0"/>
              <a:t>inconstitucionais </a:t>
            </a:r>
            <a:r>
              <a:rPr lang="pt-BR" altLang="pt-BR" sz="6500" dirty="0"/>
              <a:t>leis dos Municípios de Taboão da Serra/SP, de São Paulo e Catanduva, que dispuseram sobre a concessão de aposentadoria especial aos guardas civis municipais e demais servidores (Catanduva) </a:t>
            </a:r>
            <a:endParaRPr lang="pt-BR" altLang="pt-BR" sz="6500" b="1" dirty="0">
              <a:solidFill>
                <a:srgbClr val="FF0000"/>
              </a:solidFill>
            </a:endParaRP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34B32B7-6983-4A54-8CA8-AD29F5F49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DAC43-6E1A-4A8C-A464-87606344BEC2}" type="slidenum">
              <a:rPr lang="pt-BR" smtClean="0"/>
              <a:t>23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8877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88D50BA2-5E94-4781-8262-43085DD2EF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18B68EB-AF12-4D61-B019-FA4B1F477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08857" y="757049"/>
            <a:ext cx="3494362" cy="4930246"/>
          </a:xfrm>
        </p:spPr>
        <p:txBody>
          <a:bodyPr>
            <a:normAutofit/>
          </a:bodyPr>
          <a:lstStyle/>
          <a:p>
            <a:pPr algn="r"/>
            <a:br>
              <a:rPr lang="pt-BR" sz="3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Aposentadoria de guardas municipais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E01B85-FD23-4089-87E5-7603A5AC0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4362" y="575505"/>
            <a:ext cx="8556124" cy="6150634"/>
          </a:xfrm>
        </p:spPr>
        <p:txBody>
          <a:bodyPr anchor="ctr">
            <a:normAutofit fontScale="25000" lnSpcReduction="20000"/>
          </a:bodyPr>
          <a:lstStyle/>
          <a:p>
            <a:pPr marL="360363" algn="just">
              <a:spcAft>
                <a:spcPts val="400"/>
              </a:spcAft>
            </a:pPr>
            <a:endParaRPr lang="pt-BR" sz="2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60363" algn="just">
              <a:spcAft>
                <a:spcPts val="400"/>
              </a:spcAft>
            </a:pPr>
            <a:endParaRPr lang="pt-BR" sz="2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60363" algn="just">
              <a:spcAft>
                <a:spcPts val="400"/>
              </a:spcAft>
            </a:pPr>
            <a:endParaRPr lang="pt-BR" sz="2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60363" algn="just">
              <a:spcAft>
                <a:spcPts val="400"/>
              </a:spcAft>
            </a:pPr>
            <a:endParaRPr lang="pt-BR" sz="2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60363" algn="just">
              <a:spcAft>
                <a:spcPts val="400"/>
              </a:spcAft>
            </a:pPr>
            <a:endParaRPr lang="pt-BR" sz="2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60363" algn="just">
              <a:spcAft>
                <a:spcPts val="400"/>
              </a:spcAft>
            </a:pPr>
            <a:endParaRPr lang="pt-BR" sz="2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60363" algn="just">
              <a:spcAft>
                <a:spcPts val="400"/>
              </a:spcAft>
            </a:pPr>
            <a:endParaRPr lang="pt-BR" sz="80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60363" algn="just">
              <a:spcAft>
                <a:spcPts val="400"/>
              </a:spcAft>
            </a:pPr>
            <a:r>
              <a:rPr lang="pt-BR" sz="8000" b="1" dirty="0">
                <a:latin typeface="Gisha" panose="020B0502040204020203" pitchFamily="34" charset="-79"/>
                <a:cs typeface="Gisha" panose="020B0502040204020203" pitchFamily="34" charset="-79"/>
              </a:rPr>
              <a:t>Nos MI 6770, 6773, 6780, 6874 e   6515: </a:t>
            </a:r>
            <a:r>
              <a:rPr lang="pt-BR" sz="8000" b="1" dirty="0"/>
              <a:t>Supremo Tribunal Federal firmou </a:t>
            </a:r>
            <a:r>
              <a:rPr lang="pt-BR" sz="8000" b="1" dirty="0">
                <a:solidFill>
                  <a:srgbClr val="FF0000"/>
                </a:solidFill>
              </a:rPr>
              <a:t>o entendimento de que não pode ser estendida às guardas municipais a possibilidade de aplicação de aposentadoria especial por meio de mandado de injunção. </a:t>
            </a:r>
          </a:p>
          <a:p>
            <a:pPr marL="360363" algn="just">
              <a:spcAft>
                <a:spcPts val="400"/>
              </a:spcAft>
            </a:pPr>
            <a:r>
              <a:rPr lang="pt-BR" sz="8000" b="1" dirty="0"/>
              <a:t>Prevaleceu no julgamento o entendimento do ministro Roberto Barroso. Apesar de concordar que há “dados empíricos expressivos” </a:t>
            </a:r>
            <a:r>
              <a:rPr lang="pt-BR" sz="8000" b="1" dirty="0">
                <a:solidFill>
                  <a:srgbClr val="FF0000"/>
                </a:solidFill>
              </a:rPr>
              <a:t>no sentido de que as guardas municipais exercem atividade de risco, elas estão disciplinadas no parágrafo 8º do artigo 144 da Constituição Federal e, portanto, não integram a estrutura da segurança pública (artigo 144 e incisos da Constituição). </a:t>
            </a:r>
          </a:p>
          <a:p>
            <a:pPr marL="360363" algn="just">
              <a:spcAft>
                <a:spcPts val="400"/>
              </a:spcAft>
            </a:pPr>
            <a:r>
              <a:rPr lang="pt-BR" sz="8000" b="1" dirty="0"/>
              <a:t>Assim, afirmou o ministro, </a:t>
            </a:r>
            <a:r>
              <a:rPr lang="pt-BR" sz="8000" b="1" dirty="0">
                <a:solidFill>
                  <a:srgbClr val="FF0000"/>
                </a:solidFill>
              </a:rPr>
              <a:t>o legislador não contemplou as guardas municipais com o direito previsto no artigo 40, parágrafo 4º, inciso II,</a:t>
            </a:r>
            <a:r>
              <a:rPr lang="pt-BR" sz="8000" b="1" dirty="0"/>
              <a:t> da Constituição Federal, que prevê que é possível a adoção de requisitos diferenciados de aposentadoria, por meio de lei complementar, para servidores que exerçam atividades de risco. </a:t>
            </a:r>
          </a:p>
          <a:p>
            <a:pPr marL="360363" algn="just">
              <a:spcAft>
                <a:spcPts val="400"/>
              </a:spcAft>
            </a:pPr>
            <a:r>
              <a:rPr lang="pt-BR" sz="8000" b="1" dirty="0">
                <a:latin typeface="Gisha" panose="020B0502040204020203" pitchFamily="34" charset="-79"/>
                <a:cs typeface="Gisha" panose="020B0502040204020203" pitchFamily="34" charset="-79"/>
              </a:rPr>
              <a:t>Não há previsão constitucional para aposentadoria  especial dos guardas municipais</a:t>
            </a:r>
          </a:p>
          <a:p>
            <a:pPr marL="360363" algn="just">
              <a:spcAft>
                <a:spcPts val="400"/>
              </a:spcAft>
            </a:pPr>
            <a:endParaRPr lang="pt-BR" sz="80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60363" algn="just">
              <a:spcAft>
                <a:spcPts val="400"/>
              </a:spcAft>
            </a:pPr>
            <a:endParaRPr lang="pt-BR" sz="80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60363" algn="just">
              <a:lnSpc>
                <a:spcPct val="120000"/>
              </a:lnSpc>
              <a:spcAft>
                <a:spcPts val="400"/>
              </a:spcAft>
            </a:pPr>
            <a:endParaRPr lang="pt-BR" sz="8000" b="1" dirty="0">
              <a:solidFill>
                <a:srgbClr val="FF000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60363" algn="just">
              <a:lnSpc>
                <a:spcPct val="120000"/>
              </a:lnSpc>
              <a:spcAft>
                <a:spcPts val="400"/>
              </a:spcAft>
            </a:pPr>
            <a:endParaRPr lang="pt-BR" sz="24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60363" algn="just">
              <a:spcAft>
                <a:spcPts val="400"/>
              </a:spcAft>
            </a:pPr>
            <a:endParaRPr lang="pt-BR" sz="2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60363" algn="just">
              <a:spcAft>
                <a:spcPts val="400"/>
              </a:spcAft>
            </a:pPr>
            <a:endParaRPr lang="pt-BR" sz="2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05100" algn="just">
              <a:defRPr/>
            </a:pPr>
            <a:endParaRPr lang="pt-BR" sz="2600" b="1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just"/>
            <a:endParaRPr lang="pt-BR" altLang="pt-BR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8673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5179D532-E9A3-4571-B59D-2A8C432BA9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819B17D-56DD-4589-82D3-1A9E241004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/>
              <a:t>A PEC 6/2019</a:t>
            </a:r>
          </a:p>
        </p:txBody>
      </p:sp>
    </p:spTree>
    <p:extLst>
      <p:ext uri="{BB962C8B-B14F-4D97-AF65-F5344CB8AC3E}">
        <p14:creationId xmlns:p14="http://schemas.microsoft.com/office/powerpoint/2010/main" val="25253442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B340A84F-BBC2-4B7E-AE45-BB507E6993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772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9715" y="2054508"/>
            <a:ext cx="10515600" cy="1788149"/>
          </a:xfrm>
        </p:spPr>
        <p:txBody>
          <a:bodyPr>
            <a:noAutofit/>
          </a:bodyPr>
          <a:lstStyle/>
          <a:p>
            <a:pPr algn="ctr"/>
            <a:r>
              <a:rPr lang="pt-BR" sz="2600" b="1" dirty="0"/>
              <a:t>APOSENTADORIA DOS SERVIDORES CUJAS ATIVIDADES SEJAM EXERCIDAS EM CONDIÇÕES ESPECIAIS PREJUDICIAIS À SAÚDE  (INSALUBRES)</a:t>
            </a:r>
            <a:br>
              <a:rPr lang="pt-BR" sz="2600" b="1" dirty="0"/>
            </a:br>
            <a:br>
              <a:rPr lang="pt-BR" sz="2600" b="1" dirty="0"/>
            </a:br>
            <a:r>
              <a:rPr lang="pt-BR" sz="3600" b="1" dirty="0"/>
              <a:t>Regras de transição – art. 6º.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CC2B-C69A-412C-A6F2-EEE467F05EFD}" type="slidenum">
              <a:rPr lang="pt-BR" smtClean="0"/>
              <a:pPr/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03051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B340A84F-BBC2-4B7E-AE45-BB507E6993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CC2B-C69A-412C-A6F2-EEE467F05EFD}" type="slidenum">
              <a:rPr lang="pt-BR" smtClean="0"/>
              <a:pPr/>
              <a:t>27</a:t>
            </a:fld>
            <a:endParaRPr lang="pt-BR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947057" y="1066800"/>
          <a:ext cx="10097474" cy="472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385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589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86440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Até a data de promulgação </a:t>
                      </a:r>
                    </a:p>
                    <a:p>
                      <a:pPr algn="ctr"/>
                      <a:r>
                        <a:rPr lang="pt-BR" sz="2000" b="1" dirty="0"/>
                        <a:t>da Emenda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2000" dirty="0"/>
                        <a:t>Ingresso no serviço público dos servidores cujas atividades sejam exercidas em condições especiais prejudiciais à saúde – agentes nocivos físicos, químicos, biológicos, ou associação de agentes, </a:t>
                      </a:r>
                      <a:r>
                        <a:rPr lang="pt-BR" sz="2000" dirty="0">
                          <a:solidFill>
                            <a:srgbClr val="FF0000"/>
                          </a:solidFill>
                        </a:rPr>
                        <a:t>vedada a caracterização por categoria profissional ou ocupação ou enquadramento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2192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Tempo de efetiva exposição </a:t>
                      </a:r>
                    </a:p>
                    <a:p>
                      <a:pPr algn="ctr"/>
                      <a:r>
                        <a:rPr lang="pt-BR" sz="2000" b="1" dirty="0"/>
                        <a:t>e contribuição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25 anos</a:t>
                      </a:r>
                    </a:p>
                    <a:p>
                      <a:pPr algn="ctr"/>
                      <a:endParaRPr lang="pt-BR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2192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Somatório da idade e do tempo de contribuição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86 pontos ambos os sexos</a:t>
                      </a:r>
                    </a:p>
                    <a:p>
                      <a:pPr algn="ctr"/>
                      <a:endParaRPr lang="pt-BR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192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Tempo de efetivo exercício </a:t>
                      </a:r>
                    </a:p>
                    <a:p>
                      <a:pPr algn="ctr"/>
                      <a:r>
                        <a:rPr lang="pt-BR" sz="2000" b="1" dirty="0"/>
                        <a:t>no serviço público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20 anos</a:t>
                      </a:r>
                    </a:p>
                    <a:p>
                      <a:pPr algn="ctr"/>
                      <a:endParaRPr lang="pt-BR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2192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Tempo no cargo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5 anos</a:t>
                      </a:r>
                    </a:p>
                    <a:p>
                      <a:pPr algn="ctr"/>
                      <a:endParaRPr lang="pt-BR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97234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2E7586D1-57FE-4212-84D4-22D9817748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CC2B-C69A-412C-A6F2-EEE467F05EFD}" type="slidenum">
              <a:rPr lang="pt-BR" smtClean="0"/>
              <a:pPr/>
              <a:t>28</a:t>
            </a:fld>
            <a:endParaRPr lang="pt-BR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2286437"/>
              </p:ext>
            </p:extLst>
          </p:nvPr>
        </p:nvGraphicFramePr>
        <p:xfrm>
          <a:off x="2566048" y="1508760"/>
          <a:ext cx="7738711" cy="3840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387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/>
                        <a:t>A partir de 01/01/2020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sz="2400" dirty="0"/>
                        <a:t>A pontuação terá</a:t>
                      </a:r>
                      <a:r>
                        <a:rPr lang="pt-BR" sz="2400" baseline="0" dirty="0"/>
                        <a:t> o acréscimo de 1 ponto a cada ano, até atingir o limite de 99 pontos em atividade especial sujeita a 25 anos de efetiva exposição e contribuição.</a:t>
                      </a:r>
                    </a:p>
                    <a:p>
                      <a:pPr algn="just"/>
                      <a:endParaRPr lang="pt-BR" sz="2400" baseline="0" dirty="0"/>
                    </a:p>
                    <a:p>
                      <a:pPr algn="just"/>
                      <a:r>
                        <a:rPr lang="pt-BR" sz="2400" dirty="0"/>
                        <a:t>Lei Complementar do Poder Executivo Federal estabelecerá a forma de reajuste da idade, quando o aumento na expectativa de sobrevida da população brasileira atingir 65 anos de idade.</a:t>
                      </a:r>
                    </a:p>
                    <a:p>
                      <a:pPr algn="just"/>
                      <a:endParaRPr lang="pt-B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92584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6CB8180D-5E76-455B-A485-515C3B57F8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5691295"/>
              </p:ext>
            </p:extLst>
          </p:nvPr>
        </p:nvGraphicFramePr>
        <p:xfrm>
          <a:off x="702129" y="1338942"/>
          <a:ext cx="10787742" cy="3931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95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5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95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I - Ingresso</a:t>
                      </a:r>
                      <a:r>
                        <a:rPr lang="pt-BR" b="1" baseline="0" dirty="0"/>
                        <a:t> no serviço público em cargo efetivo até 31/12/2003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II - Servidor não contemplado no item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III – ingresso</a:t>
                      </a:r>
                      <a:r>
                        <a:rPr lang="pt-BR" b="1" baseline="0" dirty="0"/>
                        <a:t> após instituição do RPC ou que tenha optado</a:t>
                      </a:r>
                      <a:endParaRPr lang="pt-B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0" dirty="0"/>
                        <a:t>Totalidade da remuneração no cargo efetivo + incorporações</a:t>
                      </a:r>
                    </a:p>
                    <a:p>
                      <a:pPr algn="ctr"/>
                      <a:r>
                        <a:rPr lang="pt-BR" b="0" dirty="0"/>
                        <a:t>(base da contribuição previdenciária)</a:t>
                      </a:r>
                    </a:p>
                    <a:p>
                      <a:pPr algn="ctr"/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60% da média aritmética</a:t>
                      </a:r>
                      <a:r>
                        <a:rPr lang="pt-BR" baseline="0" dirty="0"/>
                        <a:t> simples correspondentes a 100% do período contributivo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60% da média aritmética simples correspondentes a 100% do período contributivo, limitado ao teto do RGPS.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Exigência</a:t>
                      </a:r>
                      <a:r>
                        <a:rPr lang="pt-BR" b="0" dirty="0"/>
                        <a:t>: </a:t>
                      </a:r>
                    </a:p>
                    <a:p>
                      <a:pPr algn="ctr"/>
                      <a:endParaRPr lang="pt-BR" b="0" dirty="0"/>
                    </a:p>
                    <a:p>
                      <a:pPr algn="ctr"/>
                      <a:r>
                        <a:rPr lang="pt-BR" b="0" dirty="0"/>
                        <a:t>60 anos de idade, </a:t>
                      </a:r>
                    </a:p>
                    <a:p>
                      <a:pPr algn="ctr"/>
                      <a:r>
                        <a:rPr lang="pt-BR" b="0" dirty="0"/>
                        <a:t>ambos os sexos mais os requisitos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Terá o acréscimo de 2%</a:t>
                      </a:r>
                      <a:r>
                        <a:rPr lang="pt-BR" baseline="0" dirty="0"/>
                        <a:t> para cada ano de contribuição que exceder a 20 anos de contribuição, até o limite de 100%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Terá o acréscimo de 2% para cada ano de contribuição que exceder a 20 anos de contribuição, até o limite de 100%,</a:t>
                      </a:r>
                      <a:r>
                        <a:rPr lang="pt-BR" baseline="0" dirty="0"/>
                        <a:t> até o teto do RGPS.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Reajuste</a:t>
                      </a:r>
                      <a:r>
                        <a:rPr lang="pt-BR" dirty="0"/>
                        <a:t>: na forma</a:t>
                      </a:r>
                      <a:r>
                        <a:rPr lang="pt-BR" baseline="0" dirty="0"/>
                        <a:t> do art. 7º da EC 41/2003 (paridade e integralidade)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Reajuste</a:t>
                      </a:r>
                      <a:r>
                        <a:rPr lang="pt-BR" dirty="0"/>
                        <a:t>: nos termos estabelecidos para</a:t>
                      </a:r>
                      <a:r>
                        <a:rPr lang="pt-BR" baseline="0" dirty="0"/>
                        <a:t> o RGPS.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Reajuste</a:t>
                      </a:r>
                      <a:r>
                        <a:rPr lang="pt-BR" dirty="0"/>
                        <a:t>: nos termos estabelecidos para o RGPS.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CC2B-C69A-412C-A6F2-EEE467F05EFD}" type="slidenum">
              <a:rPr lang="pt-BR" smtClean="0"/>
              <a:pPr/>
              <a:t>29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4808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61D47A2F-C3E5-40E5-8E99-D0B6A619A9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18B68EB-AF12-4D61-B019-FA4B1F477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pt-BR" sz="3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Previsão constitucional das aposentadorias especiais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E01B85-FD23-4089-87E5-7603A5AC0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379561"/>
            <a:ext cx="6377769" cy="6652609"/>
          </a:xfrm>
        </p:spPr>
        <p:txBody>
          <a:bodyPr anchor="ctr">
            <a:normAutofit/>
          </a:bodyPr>
          <a:lstStyle/>
          <a:p>
            <a:pPr algn="just"/>
            <a:r>
              <a:rPr lang="en-US" altLang="pt-BR" sz="2200" b="1" u="sng" dirty="0"/>
              <a:t>Art. 40,  </a:t>
            </a:r>
            <a:r>
              <a:rPr lang="en-US" altLang="pt-BR" sz="2200" b="1" u="sng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§ 4º</a:t>
            </a:r>
            <a:r>
              <a:rPr lang="en-US" altLang="pt-BR" sz="2200" b="1" u="sng" dirty="0"/>
              <a:t>, EC 47/2005</a:t>
            </a:r>
          </a:p>
          <a:p>
            <a:pPr algn="just"/>
            <a:r>
              <a:rPr lang="en-US" altLang="pt-BR" sz="2200" b="1" dirty="0" err="1"/>
              <a:t>Ampliou</a:t>
            </a:r>
            <a:r>
              <a:rPr lang="en-US" altLang="pt-BR" sz="2200" b="1" dirty="0"/>
              <a:t> o </a:t>
            </a:r>
            <a:r>
              <a:rPr lang="en-US" altLang="pt-BR" sz="2200" b="1" dirty="0" err="1"/>
              <a:t>rol</a:t>
            </a:r>
            <a:r>
              <a:rPr lang="en-US" altLang="pt-BR" sz="2200" b="1" dirty="0"/>
              <a:t> dos </a:t>
            </a:r>
            <a:r>
              <a:rPr lang="en-US" altLang="pt-BR" sz="2200" b="1" dirty="0" err="1"/>
              <a:t>beneficiários</a:t>
            </a:r>
            <a:r>
              <a:rPr lang="en-US" altLang="pt-BR" sz="2200" b="1" dirty="0"/>
              <a:t> da </a:t>
            </a:r>
            <a:r>
              <a:rPr lang="en-US" altLang="pt-BR" sz="2200" b="1" dirty="0" err="1"/>
              <a:t>aposentadoria</a:t>
            </a:r>
            <a:r>
              <a:rPr lang="en-US" altLang="pt-BR" sz="2200" b="1" dirty="0"/>
              <a:t> especial:</a:t>
            </a:r>
          </a:p>
          <a:p>
            <a:pPr algn="just"/>
            <a:r>
              <a:rPr lang="en-US" altLang="pt-BR" sz="2200" b="1" i="1" dirty="0"/>
              <a:t>        </a:t>
            </a:r>
            <a:r>
              <a:rPr lang="en-US" altLang="pt-BR" sz="2200" b="1" dirty="0"/>
              <a:t>I </a:t>
            </a:r>
            <a:r>
              <a:rPr lang="en-US" altLang="pt-BR" sz="2200" b="1" dirty="0" err="1"/>
              <a:t>portadores</a:t>
            </a:r>
            <a:r>
              <a:rPr lang="en-US" altLang="pt-BR" sz="2200" b="1" dirty="0"/>
              <a:t> de </a:t>
            </a:r>
            <a:r>
              <a:rPr lang="en-US" altLang="pt-BR" sz="2200" b="1" dirty="0" err="1"/>
              <a:t>deficiência</a:t>
            </a:r>
            <a:r>
              <a:rPr lang="en-US" altLang="pt-BR" sz="2200" b="1" dirty="0"/>
              <a:t>;</a:t>
            </a:r>
          </a:p>
          <a:p>
            <a:pPr algn="just"/>
            <a:r>
              <a:rPr lang="en-US" altLang="pt-BR" sz="2200" b="1" dirty="0"/>
              <a:t>        II que </a:t>
            </a:r>
            <a:r>
              <a:rPr lang="en-US" altLang="pt-BR" sz="2200" b="1" dirty="0" err="1"/>
              <a:t>exerçam</a:t>
            </a:r>
            <a:r>
              <a:rPr lang="en-US" altLang="pt-BR" sz="2200" b="1" dirty="0"/>
              <a:t> </a:t>
            </a:r>
            <a:r>
              <a:rPr lang="en-US" altLang="pt-BR" sz="2200" b="1" dirty="0" err="1"/>
              <a:t>atividades</a:t>
            </a:r>
            <a:r>
              <a:rPr lang="en-US" altLang="pt-BR" sz="2200" b="1" dirty="0"/>
              <a:t> de </a:t>
            </a:r>
            <a:r>
              <a:rPr lang="en-US" altLang="pt-BR" sz="2200" b="1" dirty="0" err="1"/>
              <a:t>risco</a:t>
            </a:r>
            <a:r>
              <a:rPr lang="en-US" altLang="pt-BR" sz="2200" b="1" dirty="0"/>
              <a:t>;</a:t>
            </a:r>
          </a:p>
          <a:p>
            <a:pPr algn="just"/>
            <a:r>
              <a:rPr lang="en-US" altLang="pt-BR" sz="2200" b="1" dirty="0"/>
              <a:t>   III </a:t>
            </a:r>
            <a:r>
              <a:rPr lang="en-US" altLang="pt-BR" sz="2200" b="1" dirty="0" err="1"/>
              <a:t>cujas</a:t>
            </a:r>
            <a:r>
              <a:rPr lang="en-US" altLang="pt-BR" sz="2200" b="1" dirty="0"/>
              <a:t> </a:t>
            </a:r>
            <a:r>
              <a:rPr lang="en-US" altLang="pt-BR" sz="2200" b="1" dirty="0" err="1"/>
              <a:t>atividades</a:t>
            </a:r>
            <a:r>
              <a:rPr lang="en-US" altLang="pt-BR" sz="2200" b="1" dirty="0"/>
              <a:t> </a:t>
            </a:r>
            <a:r>
              <a:rPr lang="en-US" altLang="pt-BR" sz="2200" b="1" dirty="0" err="1"/>
              <a:t>sejam</a:t>
            </a:r>
            <a:r>
              <a:rPr lang="en-US" altLang="pt-BR" sz="2200" b="1" dirty="0"/>
              <a:t> </a:t>
            </a:r>
            <a:r>
              <a:rPr lang="en-US" altLang="pt-BR" sz="2200" b="1" dirty="0" err="1"/>
              <a:t>exercidas</a:t>
            </a:r>
            <a:r>
              <a:rPr lang="en-US" altLang="pt-BR" sz="2200" b="1" dirty="0"/>
              <a:t> sob </a:t>
            </a:r>
            <a:r>
              <a:rPr lang="en-US" altLang="pt-BR" sz="2200" b="1" dirty="0" err="1"/>
              <a:t>condições</a:t>
            </a:r>
            <a:r>
              <a:rPr lang="en-US" altLang="pt-BR" sz="2200" b="1" dirty="0"/>
              <a:t> </a:t>
            </a:r>
            <a:r>
              <a:rPr lang="en-US" altLang="pt-BR" sz="2200" b="1" dirty="0" err="1"/>
              <a:t>especiais</a:t>
            </a:r>
            <a:r>
              <a:rPr lang="en-US" altLang="pt-BR" sz="2200" b="1" dirty="0"/>
              <a:t> que </a:t>
            </a:r>
            <a:r>
              <a:rPr lang="en-US" altLang="pt-BR" sz="2200" b="1" dirty="0" err="1"/>
              <a:t>prejudiquem</a:t>
            </a:r>
            <a:r>
              <a:rPr lang="en-US" altLang="pt-BR" sz="2200" b="1" dirty="0"/>
              <a:t> a </a:t>
            </a:r>
            <a:r>
              <a:rPr lang="en-US" altLang="pt-BR" sz="2200" b="1" dirty="0" err="1"/>
              <a:t>saúde</a:t>
            </a:r>
            <a:r>
              <a:rPr lang="en-US" altLang="pt-BR" sz="2200" b="1" dirty="0"/>
              <a:t> </a:t>
            </a:r>
            <a:r>
              <a:rPr lang="en-US" altLang="pt-BR" sz="2200" b="1" dirty="0" err="1"/>
              <a:t>ou</a:t>
            </a:r>
            <a:r>
              <a:rPr lang="en-US" altLang="pt-BR" sz="2200" b="1" dirty="0"/>
              <a:t> a </a:t>
            </a:r>
            <a:r>
              <a:rPr lang="en-US" altLang="pt-BR" sz="2200" b="1" dirty="0" err="1"/>
              <a:t>integridade</a:t>
            </a:r>
            <a:r>
              <a:rPr lang="en-US" altLang="pt-BR" sz="2200" b="1" dirty="0"/>
              <a:t> </a:t>
            </a:r>
            <a:r>
              <a:rPr lang="en-US" altLang="pt-BR" sz="2200" b="1" dirty="0" err="1"/>
              <a:t>física</a:t>
            </a:r>
            <a:endParaRPr lang="en-US" altLang="pt-BR" sz="2200" b="1" dirty="0"/>
          </a:p>
          <a:p>
            <a:pPr algn="just"/>
            <a:endParaRPr lang="en-US" altLang="pt-BR" sz="2200" b="1" dirty="0"/>
          </a:p>
          <a:p>
            <a:pPr algn="just"/>
            <a:r>
              <a:rPr lang="en-US" altLang="pt-BR" sz="2200" b="1" dirty="0" err="1"/>
              <a:t>Não</a:t>
            </a:r>
            <a:r>
              <a:rPr lang="en-US" altLang="pt-BR" sz="2200" b="1" dirty="0"/>
              <a:t> </a:t>
            </a:r>
            <a:r>
              <a:rPr lang="en-US" altLang="pt-BR" sz="2200" b="1" dirty="0" err="1"/>
              <a:t>foi</a:t>
            </a:r>
            <a:r>
              <a:rPr lang="en-US" altLang="pt-BR" sz="2200" b="1" dirty="0"/>
              <a:t> </a:t>
            </a:r>
            <a:r>
              <a:rPr lang="en-US" altLang="pt-BR" sz="2200" b="1" dirty="0" err="1"/>
              <a:t>editada</a:t>
            </a:r>
            <a:r>
              <a:rPr lang="en-US" altLang="pt-BR" sz="2200" b="1" dirty="0"/>
              <a:t> lei </a:t>
            </a:r>
            <a:r>
              <a:rPr lang="en-US" altLang="pt-BR" sz="2200" b="1" dirty="0" err="1"/>
              <a:t>complementar</a:t>
            </a:r>
            <a:r>
              <a:rPr lang="en-US" altLang="pt-BR" sz="2200" b="1" dirty="0"/>
              <a:t>, </a:t>
            </a:r>
            <a:r>
              <a:rPr lang="en-US" altLang="pt-BR" sz="2200" b="1" dirty="0" err="1"/>
              <a:t>há</a:t>
            </a:r>
            <a:r>
              <a:rPr lang="en-US" altLang="pt-BR" sz="2200" b="1" dirty="0"/>
              <a:t> </a:t>
            </a:r>
            <a:r>
              <a:rPr lang="en-US" altLang="pt-BR" sz="2200" b="1" dirty="0" err="1"/>
              <a:t>projetos</a:t>
            </a:r>
            <a:r>
              <a:rPr lang="en-US" altLang="pt-BR" sz="2200" b="1" dirty="0"/>
              <a:t> </a:t>
            </a:r>
            <a:r>
              <a:rPr lang="en-US" altLang="pt-BR" sz="2200" b="1" dirty="0" err="1"/>
              <a:t>tramitando</a:t>
            </a:r>
            <a:r>
              <a:rPr lang="en-US" altLang="pt-BR" sz="2200" b="1" dirty="0"/>
              <a:t> no </a:t>
            </a:r>
            <a:r>
              <a:rPr lang="en-US" altLang="pt-BR" sz="2200" b="1" dirty="0" err="1"/>
              <a:t>Congresso</a:t>
            </a:r>
            <a:r>
              <a:rPr lang="en-US" altLang="pt-BR" sz="2200" b="1" dirty="0"/>
              <a:t> </a:t>
            </a:r>
            <a:r>
              <a:rPr lang="en-US" altLang="pt-BR" sz="2200" b="1" dirty="0" err="1"/>
              <a:t>desde</a:t>
            </a:r>
            <a:r>
              <a:rPr lang="en-US" altLang="pt-BR" sz="2200" b="1" dirty="0"/>
              <a:t> 2010</a:t>
            </a:r>
          </a:p>
          <a:p>
            <a:pPr algn="just"/>
            <a:r>
              <a:rPr lang="en-US" altLang="pt-BR" sz="2200" b="1" dirty="0"/>
              <a:t>PEC 54/2013</a:t>
            </a:r>
          </a:p>
          <a:p>
            <a:pPr algn="just"/>
            <a:endParaRPr lang="en-US" altLang="pt-B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34B32B7-6983-4A54-8CA8-AD29F5F49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DAC43-6E1A-4A8C-A464-87606344BEC2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88474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945AAF32-D880-41FA-9DE8-89ED798BA3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886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84663" y="2629468"/>
            <a:ext cx="10515600" cy="799532"/>
          </a:xfrm>
        </p:spPr>
        <p:txBody>
          <a:bodyPr>
            <a:noAutofit/>
          </a:bodyPr>
          <a:lstStyle/>
          <a:p>
            <a:pPr algn="ctr"/>
            <a:r>
              <a:rPr lang="pt-B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APOSENTADORIA DOS SERVIDORES CUJAS ATIVIDADES SEJAM EXERCIDAS EM CONDIÇÕES ESPECIAIS PREJUDICIAIS À SAÚDE  (INSALUBRES)</a:t>
            </a:r>
            <a:br>
              <a:rPr lang="pt-B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pt-BR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Regras  transitórias – art. 12</a:t>
            </a:r>
            <a:endParaRPr lang="pt-BR" sz="3800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CC2B-C69A-412C-A6F2-EEE467F05EFD}" type="slidenum">
              <a:rPr lang="pt-BR" smtClean="0"/>
              <a:pPr/>
              <a:t>30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00447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945AAF32-D880-41FA-9DE8-89ED798BA3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886"/>
            <a:ext cx="12192000" cy="6858000"/>
          </a:xfrm>
          <a:prstGeom prst="rect">
            <a:avLst/>
          </a:prstGeom>
        </p:spPr>
      </p:pic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CC2B-C69A-412C-A6F2-EEE467F05EFD}" type="slidenum">
              <a:rPr lang="pt-BR" smtClean="0"/>
              <a:pPr/>
              <a:t>31</a:t>
            </a:fld>
            <a:endParaRPr lang="pt-BR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4691201"/>
              </p:ext>
            </p:extLst>
          </p:nvPr>
        </p:nvGraphicFramePr>
        <p:xfrm>
          <a:off x="696685" y="1138846"/>
          <a:ext cx="10842172" cy="49427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974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47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76605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Ingresso após a emenda e antes da LC do art. 40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2000" b="1" dirty="0"/>
                        <a:t>servidores cujas atividades sejam exercidas em condições especiais prejudiciais à saúde – agentes nocivos físicos, químicos, biológicos, ou associação de agentes, </a:t>
                      </a:r>
                      <a:r>
                        <a:rPr lang="pt-BR" sz="2000" b="1" dirty="0">
                          <a:solidFill>
                            <a:srgbClr val="FF0000"/>
                          </a:solidFill>
                        </a:rPr>
                        <a:t>vedada a caracterização por categoria profissional ou ocupação ou enquadramento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9725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Tempo de efetiva exposição </a:t>
                      </a:r>
                    </a:p>
                    <a:p>
                      <a:pPr algn="ctr"/>
                      <a:r>
                        <a:rPr lang="pt-BR" sz="2000" b="1" dirty="0"/>
                        <a:t>e contribuição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25 anos</a:t>
                      </a:r>
                    </a:p>
                    <a:p>
                      <a:pPr algn="ctr"/>
                      <a:endParaRPr lang="pt-BR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031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Idade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60 anos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9725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Tempo de efetivo exercício </a:t>
                      </a:r>
                    </a:p>
                    <a:p>
                      <a:pPr algn="ctr"/>
                      <a:r>
                        <a:rPr lang="pt-BR" sz="2000" b="1" dirty="0"/>
                        <a:t>no serviço público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10 anos</a:t>
                      </a:r>
                    </a:p>
                    <a:p>
                      <a:pPr algn="ctr"/>
                      <a:endParaRPr lang="pt-BR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9725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Tempo no cargo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5 anos</a:t>
                      </a:r>
                    </a:p>
                    <a:p>
                      <a:pPr algn="ctr"/>
                      <a:endParaRPr lang="pt-BR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31069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4072BCD5-B423-4623-A85E-D743733CEC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DFB9E85-D657-41ED-8FF3-B6716DF11C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9428" y="1971449"/>
            <a:ext cx="9144000" cy="2387600"/>
          </a:xfrm>
        </p:spPr>
        <p:txBody>
          <a:bodyPr/>
          <a:lstStyle/>
          <a:p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PROPOSTA DA COMISSÃO ESPECIAL</a:t>
            </a:r>
          </a:p>
        </p:txBody>
      </p:sp>
    </p:spTree>
    <p:extLst>
      <p:ext uri="{BB962C8B-B14F-4D97-AF65-F5344CB8AC3E}">
        <p14:creationId xmlns:p14="http://schemas.microsoft.com/office/powerpoint/2010/main" val="22961168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1D992EA5-E56A-4FFC-91A3-210F23B623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18B68EB-AF12-4D61-B019-FA4B1F477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42258" y="963877"/>
            <a:ext cx="3494362" cy="4930246"/>
          </a:xfrm>
        </p:spPr>
        <p:txBody>
          <a:bodyPr>
            <a:normAutofit/>
          </a:bodyPr>
          <a:lstStyle/>
          <a:p>
            <a:pPr algn="r"/>
            <a:br>
              <a:rPr lang="pt-BR" sz="3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Aposentadoria especial dos servidores</a:t>
            </a:r>
            <a:br>
              <a:rPr lang="pt-BR" sz="3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40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E01B85-FD23-4089-87E5-7603A5AC0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3057" y="1186543"/>
            <a:ext cx="8665029" cy="4833257"/>
          </a:xfrm>
        </p:spPr>
        <p:txBody>
          <a:bodyPr anchor="ctr">
            <a:normAutofit/>
          </a:bodyPr>
          <a:lstStyle/>
          <a:p>
            <a:pPr marL="360363" algn="just">
              <a:spcAft>
                <a:spcPts val="400"/>
              </a:spcAft>
            </a:pPr>
            <a:r>
              <a:rPr lang="pt-BR" sz="2400" b="1" dirty="0">
                <a:latin typeface="Gisha" panose="020B0502040204020203" pitchFamily="34" charset="-79"/>
                <a:cs typeface="Gisha" panose="020B0502040204020203" pitchFamily="34" charset="-79"/>
              </a:rPr>
              <a:t>§ 4º É vedada a adoção de requisitos ou critérios diferenciados para concessão  de benefícios em regime próprio de previdência social, admitida, </a:t>
            </a:r>
            <a:r>
              <a:rPr lang="pt-BR" sz="2400" b="1" dirty="0">
                <a:solidFill>
                  <a:srgbClr val="FF0000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nos termos de lei de respectivo ente federativo</a:t>
            </a:r>
            <a:r>
              <a:rPr lang="pt-BR" sz="2400" b="1" dirty="0">
                <a:latin typeface="Gisha" panose="020B0502040204020203" pitchFamily="34" charset="-79"/>
                <a:cs typeface="Gisha" panose="020B0502040204020203" pitchFamily="34" charset="-79"/>
              </a:rPr>
              <a:t>, exclusivamente a fixação de idade e tempo de contribuição diferenciados para servidores</a:t>
            </a:r>
          </a:p>
          <a:p>
            <a:pPr marL="360363" algn="just">
              <a:spcAft>
                <a:spcPts val="400"/>
              </a:spcAft>
            </a:pPr>
            <a:r>
              <a:rPr lang="pt-BR" sz="2400" b="1" dirty="0">
                <a:latin typeface="Gisha" panose="020B0502040204020203" pitchFamily="34" charset="-79"/>
                <a:cs typeface="Gisha" panose="020B0502040204020203" pitchFamily="34" charset="-79"/>
              </a:rPr>
              <a:t>....</a:t>
            </a:r>
          </a:p>
          <a:p>
            <a:pPr marL="360363" algn="just">
              <a:spcAft>
                <a:spcPts val="400"/>
              </a:spcAft>
            </a:pPr>
            <a:r>
              <a:rPr lang="pt-BR" sz="2400" b="1" dirty="0">
                <a:latin typeface="Gisha" panose="020B0502040204020203" pitchFamily="34" charset="-79"/>
                <a:cs typeface="Gisha" panose="020B0502040204020203" pitchFamily="34" charset="-79"/>
              </a:rPr>
              <a:t>III - </a:t>
            </a:r>
            <a:r>
              <a:rPr lang="pt-BR" b="1" dirty="0"/>
              <a:t> cujas atividades sejam exercidas sob condições especiais que prejudiquem a saúde ou a integridade física.</a:t>
            </a:r>
            <a:endParaRPr lang="pt-BR" altLang="pt-BR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602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5B43E0C4-1683-4F26-89E7-4DDBD59057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18B68EB-AF12-4D61-B019-FA4B1F477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96686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pt-BR" sz="3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Aposentadoria especial dos servidores</a:t>
            </a:r>
            <a:br>
              <a:rPr lang="pt-BR" sz="3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federais</a:t>
            </a:r>
            <a:br>
              <a:rPr lang="pt-BR" sz="3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40, §4oC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E01B85-FD23-4089-87E5-7603A5AC0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0809" y="724985"/>
            <a:ext cx="8948057" cy="4930246"/>
          </a:xfrm>
        </p:spPr>
        <p:txBody>
          <a:bodyPr anchor="ctr">
            <a:normAutofit/>
          </a:bodyPr>
          <a:lstStyle/>
          <a:p>
            <a:pPr marL="131763" indent="0" algn="just">
              <a:spcAft>
                <a:spcPts val="400"/>
              </a:spcAft>
              <a:buNone/>
            </a:pPr>
            <a:endParaRPr lang="pt-BR" sz="2400" b="1" dirty="0"/>
          </a:p>
          <a:p>
            <a:pPr marL="360363" algn="just">
              <a:spcAft>
                <a:spcPts val="400"/>
              </a:spcAft>
            </a:pPr>
            <a:r>
              <a:rPr lang="pt-BR" sz="2400" b="1" dirty="0"/>
              <a:t>Poderão ser alcançados (aposentadoria especial) no âmbito da União, servidores – exposição a agentes nocivos químicos, físicos e biológicos, prejudiciais a saúde ou associação desses agentes, vedados a caraterização por categoria profissional ou ocupação por enquadramento por periculosidade – lei fixará a idade e tempo de contribuição diferenciados</a:t>
            </a:r>
            <a:endParaRPr lang="pt-BR" altLang="pt-BR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1631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5C45AAAB-6158-44C5-9127-5082EF3CBF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73628" y="2813050"/>
            <a:ext cx="10515600" cy="365125"/>
          </a:xfrm>
        </p:spPr>
        <p:txBody>
          <a:bodyPr>
            <a:noAutofit/>
          </a:bodyPr>
          <a:lstStyle/>
          <a:p>
            <a:pPr algn="ctr"/>
            <a:r>
              <a:rPr lang="pt-BR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APOSENTADORIA DOS SERVIDORES FEDERAIS CUJAS ATIVIDADES SEJAM EXERCIDAS EM CONDIÇÕES ESPECIAIS PREJUDICIAIS À SAÚDE –  art. 10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CC2B-C69A-412C-A6F2-EEE467F05EFD}" type="slidenum">
              <a:rPr lang="pt-BR" smtClean="0"/>
              <a:pPr/>
              <a:t>35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24833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5C45AAAB-6158-44C5-9127-5082EF3CBF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CC2B-C69A-412C-A6F2-EEE467F05EFD}" type="slidenum">
              <a:rPr lang="pt-BR" smtClean="0"/>
              <a:pPr/>
              <a:t>36</a:t>
            </a:fld>
            <a:endParaRPr lang="pt-BR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4756720"/>
              </p:ext>
            </p:extLst>
          </p:nvPr>
        </p:nvGraphicFramePr>
        <p:xfrm>
          <a:off x="261257" y="1034143"/>
          <a:ext cx="11669485" cy="50589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028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665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70410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Até que entre em vigor lei federal que discipline o RPPS do servidor federal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2000" b="1" dirty="0"/>
                        <a:t>cujas atividades sejam exercidas em condições especiais prejudiciais à saúde.- agentes químicos, físicos e biológicos, </a:t>
                      </a:r>
                      <a:r>
                        <a:rPr lang="pt-BR" sz="2000" b="1" dirty="0">
                          <a:solidFill>
                            <a:srgbClr val="FF0000"/>
                          </a:solidFill>
                        </a:rPr>
                        <a:t>vedados a caracterização por categoria profissional ou ocupação e o enquadramento por periculosidade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2195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Idade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60 anos</a:t>
                      </a:r>
                    </a:p>
                    <a:p>
                      <a:pPr algn="ctr"/>
                      <a:endParaRPr lang="pt-BR" sz="2000" dirty="0"/>
                    </a:p>
                    <a:p>
                      <a:pPr algn="ctr"/>
                      <a:endParaRPr lang="pt-BR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596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Tempo de efetiva exposição e contribuição, vedada a conversão de tempo especial em comum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25 anos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350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Tempo de efetivo exercício no serviço público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10 anos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350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Tempo no cargo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0 5 anos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59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/>
                        <a:t>Observância das condições e requisitos do RGPS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t-BR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3273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01636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E183D75D-A57B-443D-B334-ADCC661B2B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6242369"/>
              </p:ext>
            </p:extLst>
          </p:nvPr>
        </p:nvGraphicFramePr>
        <p:xfrm>
          <a:off x="827315" y="1062174"/>
          <a:ext cx="10940143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763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818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818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4207"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I Servidor submetido ao RPC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II - Servidor não contemplado no item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459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/>
                        <a:t>60% da média aritmética simples correspondentes a 100% do período contributivo, limitado ao teto do RGPS.</a:t>
                      </a:r>
                    </a:p>
                    <a:p>
                      <a:pPr algn="ctr"/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60% da média aritmética</a:t>
                      </a:r>
                      <a:r>
                        <a:rPr lang="pt-BR" b="1" baseline="0" dirty="0"/>
                        <a:t> simples correspondentes a 100% do período contributivo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As regras de cálculo poderão ser alteradas na forma do art. 40 da CF, em relação aos RPPS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682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/>
                        <a:t>Terá o acréscimo de 2% para cada ano de contribuição que exceder a 20 anos de contribuição, podendo, apenas para fins de cálculo, o período de contribuição ser desprezado caso ele resulte em benefício que lhe seja desfavorável</a:t>
                      </a:r>
                      <a:r>
                        <a:rPr lang="pt-BR" b="0" baseline="0" dirty="0"/>
                        <a:t>.</a:t>
                      </a:r>
                      <a:endParaRPr lang="pt-BR" b="0" dirty="0"/>
                    </a:p>
                    <a:p>
                      <a:pPr algn="ctr"/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dirty="0"/>
                        <a:t>Terá o acréscimo de 2%</a:t>
                      </a:r>
                      <a:r>
                        <a:rPr lang="pt-BR" b="1" baseline="0" dirty="0"/>
                        <a:t> para cada ano de contribuição que exceder a 20 anos de contribuição,</a:t>
                      </a:r>
                      <a:r>
                        <a:rPr lang="pt-BR" b="1" dirty="0"/>
                        <a:t> podendo, apenas para fins de cálculo, o período de contribuição ser desprezado caso ele resulte em benefício que lhe seja desfavorável</a:t>
                      </a:r>
                      <a:r>
                        <a:rPr lang="pt-BR" b="1" baseline="0" dirty="0"/>
                        <a:t>.</a:t>
                      </a:r>
                      <a:endParaRPr lang="pt-BR" b="1" dirty="0"/>
                    </a:p>
                    <a:p>
                      <a:pPr algn="ctr"/>
                      <a:r>
                        <a:rPr lang="pt-BR" b="1" baseline="0" dirty="0"/>
                        <a:t> 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5136">
                <a:tc>
                  <a:txBody>
                    <a:bodyPr/>
                    <a:lstStyle/>
                    <a:p>
                      <a:pPr algn="ctr"/>
                      <a:r>
                        <a:rPr lang="pt-BR" b="0" dirty="0"/>
                        <a:t>Reajuste: nos termos estabelecidos para</a:t>
                      </a:r>
                      <a:r>
                        <a:rPr lang="pt-BR" b="0" baseline="0" dirty="0"/>
                        <a:t> o RGPS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/>
                        <a:t>Reajuste: nos termos estabelecidos para</a:t>
                      </a:r>
                      <a:r>
                        <a:rPr lang="pt-BR" b="0" baseline="0" dirty="0"/>
                        <a:t> o RGPS.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6CC2B-C69A-412C-A6F2-EEE467F05EFD}" type="slidenum">
              <a:rPr lang="pt-BR" smtClean="0"/>
              <a:pPr/>
              <a:t>37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9460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85072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05C7D3-B5F8-46DF-9EF8-6DF47A9C0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5EFC15F-7C0F-4FB4-B287-F08CD299C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https://attachment.outlook.live.net/owa/mbriguet@hotmail.com/service.svc/s/GetAttachmentThumbnail?id=AQMkADAwATYwMAItOGM3NS1jNmVmLTAwAi0wMAoARgAAA0ytzu3IIrlLsL6tNiQXedQHAMWBhsvpyHVJlawZckYAlIoAAAIBDAAAAMWBhsvpyHVJlawZckYAlIoAAqBqB70AAAABEgAQAOQlghs6polNi7YeD7bVeL0%3D&amp;thumbnailType=2&amp;owa=outlook.live.com&amp;scriptVer=2019061701.07&amp;isc=1&amp;X-OWA-CANARY=fHXqbT-QHEWnTxeeLVk2hPB9eVSn-tYY9kJTXJ2or2mob_o0OQ8RPMzj7bA8KejJYfTnkR5i3cQ.&amp;token=eyJhbGciOiJSUzI1NiIsImtpZCI6IjA2MDBGOUY2NzQ2MjA3MzdFNzM0MDRFMjg3QzQ1QTgxOENCN0NFQjgiLCJ4NXQiOiJCZ0Q1OW5SaUJ6Zm5OQVRpaDhSYWdZeTN6cmciLCJ0eXAiOiJKV1QifQ.eyJ2ZXIiOiJFeGNoYW5nZS5DYWxsYmFjay5WMSIsImFwcGN0eHNlbmRlciI6Ik93YURvd25sb2FkQDg0ZGY5ZTdmLWU5ZjYtNDBhZi1iNDM1LWFhYWFhYWFhYWFhYSIsImFwcGN0eCI6IntcIm1zZXhjaHByb3RcIjpcIm93YVwiLFwicHJpbWFyeXNpZFwiOlwiUy0xLTI4MjctMzkzMjE2LTIzNTY1Mjg4NzlcIixcInB1aWRcIjpcIjE2ODg4NTIyMTY3OTI4MTVcIixcIm9pZFwiOlwiMDAwNjAwMDAtOGM3NS1jNmVmLTAwMDAtMDAwMDAwMDAwMDAwXCIsXCJzY29wZVwiOlwiT3dhRG93bmxvYWRcIn0iLCJuYmYiOjE1NjE2MDIzNjksImV4cCI6MTU2MTYwMjk2OSwiaXNzIjoiMDAwMDAwMDItMDAwMC0wZmYxLWNlMDAtMDAwMDAwMDAwMDAwQDg0ZGY5ZTdmLWU5ZjYtNDBhZi1iNDM1LWFhYWFhYWFhYWFhYSIsImF1ZCI6IjAwMDAwMDAyLTAwMDAtMGZmMS1jZTAwLTAwMDAwMDAwMDAwMC9hdHRhY2htZW50Lm91dGxvb2subGl2ZS5uZXRAODRkZjllN2YtZTlmNi00MGFmLWI0MzUtYWFhYWFhYWFhYWFhIn0.T0XwswF6jFr9uLyLbeZNCkqmoZJgnEAL6-KSTVcPIKzryUltunASWto5FJqCqknh9iTmN__xnEGoVxNveRKn-mzJtP01spSF1fqno6rmpIWAJ8tWOmoWvfUGwczG3pdpvAYJ6se6nhy4hqV8JiCObuBRONgYGf_xmLr9EcGcV6X1zi-qLtQkH1XL16h0mnLSuKLWuGYmWDcHmvRT0GyU45_FE6QsBgHUzJm1TWpephrjeCoKhPxhe_x6uEhv-YWmYqp8KXtAeiyxrr01bHn_jR8uTFWqmHspYtP68pcFkiQqOc1i6aE1U1XK00pNT_ZhrcIeSa5rrFQydVmxjsu8tw&amp;animation=true">
            <a:extLst>
              <a:ext uri="{FF2B5EF4-FFF2-40B4-BE49-F238E27FC236}">
                <a16:creationId xmlns:a16="http://schemas.microsoft.com/office/drawing/2014/main" id="{27423A8B-E1FD-4264-AEA0-F31DF666E9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4639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11FBEB39-76E7-4978-8D37-CE945ABB8D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18B68EB-AF12-4D61-B019-FA4B1F477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pt-BR" sz="3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CONCEITO DA APOSENTADORIA ESPECIAL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E01B85-FD23-4089-87E5-7603A5AC0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6917" y="707366"/>
            <a:ext cx="6943826" cy="6150634"/>
          </a:xfrm>
        </p:spPr>
        <p:txBody>
          <a:bodyPr anchor="ctr">
            <a:normAutofit/>
          </a:bodyPr>
          <a:lstStyle/>
          <a:p>
            <a:pPr algn="just"/>
            <a:r>
              <a:rPr lang="pt-BR" altLang="pt-BR" sz="2200" b="1" dirty="0"/>
              <a:t>Aposentadoria especial é instrumento  de técnica protetiva da saúde do  trabalhador.</a:t>
            </a:r>
          </a:p>
          <a:p>
            <a:pPr algn="just"/>
            <a:r>
              <a:rPr lang="pt-BR" altLang="pt-BR" sz="2200" b="1" dirty="0"/>
              <a:t>Fundamento: exposição do servidor de modo permanente, não ocasional nem intermitente, a condições especiais que prejudiquem a sua saúde ou integridade física. Podem ser insalubres, penosas ou perigosas</a:t>
            </a:r>
          </a:p>
          <a:p>
            <a:pPr algn="just"/>
            <a:r>
              <a:rPr lang="pt-BR" altLang="pt-BR" sz="2200" b="1" dirty="0"/>
              <a:t>A comprovação do tempo especial deverá ser efetuada pela norma vigente à época da prestação do trabalho, mesmo que a atividade não seja reconhecida posteriormente como especial (tempus </a:t>
            </a:r>
            <a:r>
              <a:rPr lang="pt-BR" altLang="pt-BR" sz="2200" b="1" dirty="0" err="1"/>
              <a:t>regit</a:t>
            </a:r>
            <a:r>
              <a:rPr lang="pt-BR" altLang="pt-BR" sz="2200" b="1" dirty="0"/>
              <a:t> </a:t>
            </a:r>
            <a:r>
              <a:rPr lang="pt-BR" altLang="pt-BR" sz="2200" b="1" dirty="0" err="1"/>
              <a:t>actum</a:t>
            </a:r>
            <a:r>
              <a:rPr lang="pt-BR" altLang="pt-BR" sz="2200" b="1" dirty="0"/>
              <a:t> – lei do tempo)</a:t>
            </a:r>
          </a:p>
          <a:p>
            <a:pPr algn="just"/>
            <a:endParaRPr lang="pt-BR" altLang="pt-BR" sz="2200" b="1" dirty="0"/>
          </a:p>
          <a:p>
            <a:endParaRPr lang="pt-BR" altLang="pt-BR" sz="2400" b="1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34B32B7-6983-4A54-8CA8-AD29F5F49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DAC43-6E1A-4A8C-A464-87606344BEC2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9971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BF1DA374-8024-45B2-BCB0-F48B5DF960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18B68EB-AF12-4D61-B019-FA4B1F477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908981" y="989756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pt-BR" sz="3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ATIVIDADES INSALUBRES E ATIVIDADES PERIGOSAS- Conceito  e diferenças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E01B85-FD23-4089-87E5-7603A5AC0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5971" y="379562"/>
            <a:ext cx="8795658" cy="6150634"/>
          </a:xfrm>
        </p:spPr>
        <p:txBody>
          <a:bodyPr anchor="ctr">
            <a:normAutofit/>
          </a:bodyPr>
          <a:lstStyle/>
          <a:p>
            <a:r>
              <a:rPr lang="pt-BR" altLang="pt-BR" sz="2200" b="1" dirty="0"/>
              <a:t>CLT</a:t>
            </a:r>
          </a:p>
          <a:p>
            <a:r>
              <a:rPr lang="pt-BR" altLang="pt-BR" sz="2200" b="1" dirty="0"/>
              <a:t>Art. 189</a:t>
            </a:r>
            <a:r>
              <a:rPr lang="pt-BR" altLang="pt-BR" sz="2200" dirty="0"/>
              <a:t>. Serão consideradas atividades ou </a:t>
            </a:r>
            <a:r>
              <a:rPr lang="pt-BR" altLang="pt-BR" sz="2200" dirty="0">
                <a:solidFill>
                  <a:srgbClr val="FF0000"/>
                </a:solidFill>
              </a:rPr>
              <a:t>operações insalubres </a:t>
            </a:r>
            <a:r>
              <a:rPr lang="pt-BR" altLang="pt-BR" sz="2200" dirty="0"/>
              <a:t>aquelas que, por sua natureza, condições ou métodos de trabalho, exponham os empregados a agentes nocivos à saúde, acima dos limites de tolerância fixados em razão da natureza e da intensidade do agente e do tempo de exposição aos seus efeitos.</a:t>
            </a:r>
          </a:p>
          <a:p>
            <a:r>
              <a:rPr lang="pt-BR" altLang="pt-BR" sz="2200" dirty="0"/>
              <a:t> </a:t>
            </a:r>
            <a:r>
              <a:rPr lang="pt-BR" altLang="pt-BR" sz="2200" b="1" dirty="0"/>
              <a:t>Art. 193</a:t>
            </a:r>
            <a:r>
              <a:rPr lang="pt-BR" altLang="pt-BR" sz="2200" dirty="0"/>
              <a:t>. São consideradas atividades ou </a:t>
            </a:r>
            <a:r>
              <a:rPr lang="pt-BR" altLang="pt-BR" sz="2200" dirty="0">
                <a:solidFill>
                  <a:srgbClr val="FF0000"/>
                </a:solidFill>
              </a:rPr>
              <a:t>operações perigosas</a:t>
            </a:r>
            <a:r>
              <a:rPr lang="pt-BR" altLang="pt-BR" sz="2200" dirty="0"/>
              <a:t>, na forma da regulamentação aprovada pelo Ministério do Trabalho e Emprego, aquelas que, por sua natureza ou métodos de trabalho, impliquem risco acentuado em virtude de exposição permanente do trabalhador a: </a:t>
            </a:r>
          </a:p>
          <a:p>
            <a:r>
              <a:rPr lang="pt-BR" altLang="pt-BR" sz="2200" b="1" dirty="0"/>
              <a:t>I</a:t>
            </a:r>
            <a:r>
              <a:rPr lang="pt-BR" altLang="pt-BR" sz="2200" dirty="0"/>
              <a:t> - inflamáveis, explosivos ou energia elétrica</a:t>
            </a:r>
          </a:p>
          <a:p>
            <a:r>
              <a:rPr lang="pt-BR" altLang="pt-BR" sz="2200" b="1" dirty="0"/>
              <a:t>II</a:t>
            </a:r>
            <a:r>
              <a:rPr lang="pt-BR" altLang="pt-BR" sz="2200" dirty="0"/>
              <a:t> - roubos ou outras espécies de violência física nas atividades profissionais de segurança pessoal ou patrimonial.</a:t>
            </a:r>
          </a:p>
          <a:p>
            <a:endParaRPr lang="pt-BR" altLang="pt-BR" sz="2400" b="1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34B32B7-6983-4A54-8CA8-AD29F5F49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DAC43-6E1A-4A8C-A464-87606344BEC2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3187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2B02A311-5C21-4243-9C5A-18274799A7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18B68EB-AF12-4D61-B019-FA4B1F477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63286" y="989756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pt-BR" sz="3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COMPETÊNCIA PARA LEGISLAR</a:t>
            </a:r>
            <a:br>
              <a:rPr lang="pt-BR" sz="3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Municípios podem legislar sobre aposentadoria especial?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E01B85-FD23-4089-87E5-7603A5AC0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4362" y="1066800"/>
            <a:ext cx="8479923" cy="5463396"/>
          </a:xfrm>
        </p:spPr>
        <p:txBody>
          <a:bodyPr anchor="ctr">
            <a:normAutofit/>
          </a:bodyPr>
          <a:lstStyle/>
          <a:p>
            <a:pPr algn="just">
              <a:lnSpc>
                <a:spcPct val="120000"/>
              </a:lnSpc>
              <a:defRPr/>
            </a:pPr>
            <a:r>
              <a:rPr lang="pt-BR" sz="2100" b="1" dirty="0"/>
              <a:t>Não – Legislar sobre aposentadoria especial é competência da União</a:t>
            </a:r>
          </a:p>
          <a:p>
            <a:pPr algn="just">
              <a:lnSpc>
                <a:spcPct val="120000"/>
              </a:lnSpc>
              <a:defRPr/>
            </a:pPr>
            <a:r>
              <a:rPr lang="pt-BR" sz="2100" b="1" dirty="0"/>
              <a:t>Recurso extraordinário. Repercussão Geral da questão constitucional reconhecida. Reafirmação de jurisprudência. A omissão referente à edição da Lei Complementar a que se refere o art. 40, §4º, da CF/88, deve ser imputada ao Presidente da República e ao Congresso Nacional. 2. </a:t>
            </a:r>
            <a:r>
              <a:rPr lang="pt-BR" sz="2100" b="1" u="sng" dirty="0"/>
              <a:t>Competência para julgar mandado de injunção sobre a referida questão é do Supremo Tribunal Federal. 3</a:t>
            </a:r>
            <a:r>
              <a:rPr lang="pt-BR" sz="2100" b="1" dirty="0"/>
              <a:t>. Recurso extraordinário provido para extinguir o mandado de injunção impetrado no Tribunal de Justiça.</a:t>
            </a:r>
            <a:endParaRPr lang="pt-BR" sz="2100" dirty="0"/>
          </a:p>
          <a:p>
            <a:pPr algn="just">
              <a:lnSpc>
                <a:spcPct val="120000"/>
              </a:lnSpc>
              <a:defRPr/>
            </a:pPr>
            <a:r>
              <a:rPr lang="pt-BR" sz="2100" dirty="0"/>
              <a:t>(RE 797905/SE, Rel. Min. Gilmar Mendes, DJ 29.05.2014)</a:t>
            </a:r>
          </a:p>
          <a:p>
            <a:pPr algn="just">
              <a:lnSpc>
                <a:spcPct val="120000"/>
              </a:lnSpc>
              <a:defRPr/>
            </a:pPr>
            <a:r>
              <a:rPr lang="pt-BR" sz="2100" dirty="0"/>
              <a:t>Recomenda-se a leitura da Nota Explicativa no. 06/2016 da CGNAL/DRPSP/SPPS/MTPS</a:t>
            </a:r>
          </a:p>
          <a:p>
            <a:pPr algn="just"/>
            <a:endParaRPr lang="pt-BR" altLang="pt-BR" sz="2400" b="1" dirty="0">
              <a:solidFill>
                <a:srgbClr val="FF0000"/>
              </a:solidFill>
            </a:endParaRP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34B32B7-6983-4A54-8CA8-AD29F5F49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DAC43-6E1A-4A8C-A464-87606344BEC2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071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DC391E46-5A85-42AF-A49F-51EEC231F4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18B68EB-AF12-4D61-B019-FA4B1F477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81000" y="11162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pt-BR" sz="3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SÚMULA VINCULANTE 33 (STF)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E01B85-FD23-4089-87E5-7603A5AC0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1052" y="456028"/>
            <a:ext cx="8643257" cy="5444295"/>
          </a:xfrm>
        </p:spPr>
        <p:txBody>
          <a:bodyPr anchor="ctr">
            <a:normAutofit fontScale="92500"/>
          </a:bodyPr>
          <a:lstStyle/>
          <a:p>
            <a:pPr>
              <a:lnSpc>
                <a:spcPct val="120000"/>
              </a:lnSpc>
              <a:defRPr/>
            </a:pPr>
            <a:endParaRPr lang="pt-BR" altLang="pt-B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20000"/>
              </a:lnSpc>
              <a:defRPr/>
            </a:pPr>
            <a:r>
              <a:rPr lang="pt-BR" altLang="pt-B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Súmula vinculante 33: “Aplicam-se ao servidor público, no que couber, as regras do Regime Geral de Previdência Social sobre aposentadoria especial de que trata o artigo 40, parágrafo 4º, inciso III, da Constituição Federal, até edição de lei complementar específica.”</a:t>
            </a:r>
          </a:p>
          <a:p>
            <a:pPr>
              <a:lnSpc>
                <a:spcPct val="120000"/>
              </a:lnSpc>
              <a:defRPr/>
            </a:pPr>
            <a:r>
              <a:rPr lang="pt-BR" altLang="pt-BR" sz="2400" b="1" dirty="0"/>
              <a:t> Notar que a súmula se refere a aposentadoria especial do servidor somente nos casos de insalubridade ( </a:t>
            </a:r>
            <a:r>
              <a:rPr lang="pt-BR" altLang="pt-BR" sz="2400" b="1" dirty="0">
                <a:solidFill>
                  <a:srgbClr val="FF0000"/>
                </a:solidFill>
              </a:rPr>
              <a:t>não atividades de risco, não pessoas com deficiência)</a:t>
            </a:r>
          </a:p>
          <a:p>
            <a:pPr fontAlgn="t">
              <a:lnSpc>
                <a:spcPct val="120000"/>
              </a:lnSpc>
              <a:defRPr/>
            </a:pPr>
            <a:r>
              <a:rPr lang="pt-BR" b="1" dirty="0"/>
              <a:t>PSV 118/DF – Pretende incluir o inciso I do § 4º (pessoas com deficiência) do art. 40 na Súmula Vinculante nº 33</a:t>
            </a:r>
          </a:p>
          <a:p>
            <a:pPr algn="just"/>
            <a:endParaRPr lang="pt-BR" altLang="pt-BR" sz="2400" b="1" dirty="0">
              <a:solidFill>
                <a:srgbClr val="FF0000"/>
              </a:solidFill>
            </a:endParaRP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34B32B7-6983-4A54-8CA8-AD29F5F49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DAC43-6E1A-4A8C-A464-87606344BEC2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1352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D33A8C04-6567-46EB-902C-CA202D1E43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18B68EB-AF12-4D61-B019-FA4B1F477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908981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pt-BR" altLang="pt-BR" sz="3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 obter a aposentadoria especial?</a:t>
            </a:r>
            <a:endParaRPr lang="pt-BR" sz="3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E01B85-FD23-4089-87E5-7603A5AC0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2686" y="379562"/>
            <a:ext cx="8980713" cy="6858000"/>
          </a:xfrm>
        </p:spPr>
        <p:txBody>
          <a:bodyPr anchor="ctr">
            <a:normAutofit/>
          </a:bodyPr>
          <a:lstStyle/>
          <a:p>
            <a:pPr>
              <a:lnSpc>
                <a:spcPct val="120000"/>
              </a:lnSpc>
              <a:defRPr/>
            </a:pPr>
            <a:endParaRPr lang="pt-BR" sz="2400" dirty="0">
              <a:solidFill>
                <a:srgbClr val="000000"/>
              </a:solidFill>
            </a:endParaRPr>
          </a:p>
          <a:p>
            <a:pPr algn="just">
              <a:lnSpc>
                <a:spcPct val="120000"/>
              </a:lnSpc>
              <a:defRPr/>
            </a:pPr>
            <a:r>
              <a:rPr lang="pt-BR" sz="2200" b="1" dirty="0">
                <a:solidFill>
                  <a:srgbClr val="000000"/>
                </a:solidFill>
              </a:rPr>
              <a:t>Com a aprovação da Súmula, </a:t>
            </a:r>
            <a:r>
              <a:rPr lang="pt-BR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Administração Pública passa a ter a obrigação de analisar </a:t>
            </a:r>
            <a:r>
              <a:rPr lang="pt-BR" sz="2200" b="1" dirty="0">
                <a:solidFill>
                  <a:srgbClr val="000000"/>
                </a:solidFill>
              </a:rPr>
              <a:t>todos os requerimentos de aposentadoria especial por exposição a </a:t>
            </a:r>
            <a:r>
              <a:rPr lang="pt-BR" sz="2200" b="1" dirty="0">
                <a:solidFill>
                  <a:srgbClr val="FF0000"/>
                </a:solidFill>
              </a:rPr>
              <a:t>agentes nocivos, independente do servidor estar amparado por ordem concedida em Mandado de Injunção</a:t>
            </a:r>
          </a:p>
          <a:p>
            <a:pPr algn="just">
              <a:lnSpc>
                <a:spcPct val="120000"/>
              </a:lnSpc>
              <a:defRPr/>
            </a:pPr>
            <a:r>
              <a:rPr lang="pt-BR" sz="2200" b="1" dirty="0">
                <a:solidFill>
                  <a:srgbClr val="000000"/>
                </a:solidFill>
              </a:rPr>
              <a:t>A Instrução Normativa SPPS 1/2010, alterada pela Instrução Normativa 03/2014, contém os procedimentos a serem utilizados para a análise e decisão quanto à concessão das aposentadorias especiais  </a:t>
            </a:r>
          </a:p>
          <a:p>
            <a:pPr>
              <a:lnSpc>
                <a:spcPct val="120000"/>
              </a:lnSpc>
              <a:defRPr/>
            </a:pPr>
            <a:r>
              <a:rPr lang="pt-BR" sz="2200" b="1" dirty="0">
                <a:solidFill>
                  <a:srgbClr val="000000"/>
                </a:solidFill>
              </a:rPr>
              <a:t>A Nota Técnica 2/2014/CGNAL/DRPSP/SPPS/MPS esclarece a amplitude e efeitos da SV 33</a:t>
            </a:r>
          </a:p>
          <a:p>
            <a:pPr algn="just">
              <a:lnSpc>
                <a:spcPct val="120000"/>
              </a:lnSpc>
              <a:defRPr/>
            </a:pPr>
            <a:endParaRPr lang="pt-BR" altLang="pt-B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t-BR" altLang="pt-BR" sz="2400" b="1" dirty="0">
              <a:solidFill>
                <a:srgbClr val="FF0000"/>
              </a:solidFill>
            </a:endParaRP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34B32B7-6983-4A54-8CA8-AD29F5F49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DAC43-6E1A-4A8C-A464-87606344BEC2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2414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519B58B6-B33A-464E-B0EC-4E02C0B6E5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18B68EB-AF12-4D61-B019-FA4B1F477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26572" y="1138048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pt-BR" sz="3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DOCUMENTOS QUE DEVEM INSTRUIR O PEDIDO DE APOSENTADORIA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E01B85-FD23-4089-87E5-7603A5AC0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48974" y="284672"/>
            <a:ext cx="8543026" cy="6288656"/>
          </a:xfrm>
        </p:spPr>
        <p:txBody>
          <a:bodyPr anchor="ctr">
            <a:normAutofit/>
          </a:bodyPr>
          <a:lstStyle/>
          <a:p>
            <a:pPr marL="0" indent="0" algn="just">
              <a:buNone/>
              <a:defRPr/>
            </a:pPr>
            <a:endParaRPr lang="pt-BR" altLang="pt-BR" b="1" dirty="0"/>
          </a:p>
          <a:p>
            <a:pPr marL="0" indent="0" algn="just">
              <a:buNone/>
              <a:defRPr/>
            </a:pPr>
            <a:endParaRPr lang="pt-BR" altLang="pt-BR" b="1" dirty="0"/>
          </a:p>
          <a:p>
            <a:pPr marL="0" indent="0" algn="just">
              <a:buNone/>
              <a:defRPr/>
            </a:pPr>
            <a:r>
              <a:rPr lang="pt-BR" altLang="pt-BR" b="1" dirty="0">
                <a:solidFill>
                  <a:srgbClr val="FF0000"/>
                </a:solidFill>
              </a:rPr>
              <a:t>LTCAT</a:t>
            </a:r>
            <a:r>
              <a:rPr lang="pt-BR" altLang="pt-BR" b="1" dirty="0"/>
              <a:t>: </a:t>
            </a: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 um documento com caráter pericial de iniciativa da Administração, visando caracterizar, conclusivamente, a presença de agentes nocivos à saúde ou integridade física relacionados no Anexo IV do Decreto 3.048/99. Não tem modelo próprio.</a:t>
            </a:r>
          </a:p>
          <a:p>
            <a:pPr marL="0" indent="0" algn="just">
              <a:buNone/>
              <a:defRPr/>
            </a:pPr>
            <a:endParaRPr lang="pt-BR" b="1" dirty="0">
              <a:solidFill>
                <a:srgbClr val="FF0000"/>
              </a:solidFill>
            </a:endParaRPr>
          </a:p>
          <a:p>
            <a:pPr algn="just"/>
            <a:endParaRPr lang="pt-BR" altLang="pt-BR" sz="2400" b="1" dirty="0">
              <a:solidFill>
                <a:srgbClr val="FF0000"/>
              </a:solidFill>
            </a:endParaRP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34B32B7-6983-4A54-8CA8-AD29F5F49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DAC43-6E1A-4A8C-A464-87606344BEC2}" type="slidenum">
              <a:rPr lang="pt-BR" smtClean="0"/>
              <a:t>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032230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2901</Words>
  <Application>Microsoft Office PowerPoint</Application>
  <PresentationFormat>Widescreen</PresentationFormat>
  <Paragraphs>341</Paragraphs>
  <Slides>39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39</vt:i4>
      </vt:variant>
    </vt:vector>
  </HeadingPairs>
  <TitlesOfParts>
    <vt:vector size="45" baseType="lpstr">
      <vt:lpstr>Arial</vt:lpstr>
      <vt:lpstr>Calibri</vt:lpstr>
      <vt:lpstr>Calibri Light</vt:lpstr>
      <vt:lpstr>Gisha</vt:lpstr>
      <vt:lpstr>Wingdings</vt:lpstr>
      <vt:lpstr>Tema do Office</vt:lpstr>
      <vt:lpstr>APOSENTADORIAS ESPECIAIS – Cálculos e impactos da PEC 6/2019</vt:lpstr>
      <vt:lpstr>Previsão constitucional das aposentadorias especiais   </vt:lpstr>
      <vt:lpstr>Previsão constitucional das aposentadorias especiais </vt:lpstr>
      <vt:lpstr>CONCEITO DA APOSENTADORIA ESPECIAL</vt:lpstr>
      <vt:lpstr>ATIVIDADES INSALUBRES E ATIVIDADES PERIGOSAS- Conceito  e diferenças</vt:lpstr>
      <vt:lpstr>COMPETÊNCIA PARA LEGISLAR Municípios podem legislar sobre aposentadoria especial?</vt:lpstr>
      <vt:lpstr>SÚMULA VINCULANTE 33 (STF)</vt:lpstr>
      <vt:lpstr>Como obter a aposentadoria especial?</vt:lpstr>
      <vt:lpstr>DOCUMENTOS QUE DEVEM INSTRUIR O PEDIDO DE APOSENTADORIA</vt:lpstr>
      <vt:lpstr>DOCUMENTOS QUE DEVEM INSTRUIR O PEDIDO DE APOSENTADORIA</vt:lpstr>
      <vt:lpstr>Como se reconhece o tempo exercido sob condições especiais? Até 28.04.1995 E APÓS</vt:lpstr>
      <vt:lpstr>Como se caracteriza a atividade especial?</vt:lpstr>
      <vt:lpstr>Jurisprudência </vt:lpstr>
      <vt:lpstr>Jurisprudência </vt:lpstr>
      <vt:lpstr>A PERCEPÇÃO DO ADICIONAL DE INSALUBRIDADE/PERICULOSIDADE CONSTITUI PROVA DO EXERCÍCIO DA FUNÇÃO?</vt:lpstr>
      <vt:lpstr>Cálculo dos proventos e reajustes</vt:lpstr>
      <vt:lpstr>Apresentação do PowerPoint</vt:lpstr>
      <vt:lpstr>Cálculo de proventos de aposentadoria pela integralidade da remuneração no cargo efetivo?</vt:lpstr>
      <vt:lpstr>Cálculo de proventos de aposentadoria pela integralidade da remuneração no cargo efetivo?</vt:lpstr>
      <vt:lpstr>Aposentadoria em atividades de risco</vt:lpstr>
      <vt:lpstr>Atividades de risco são amparadas em mandado de injunção? </vt:lpstr>
      <vt:lpstr>Aposentadoria em atividades de risco</vt:lpstr>
      <vt:lpstr> Aposentadoria dos guardas municipais</vt:lpstr>
      <vt:lpstr> Aposentadoria de guardas municipais</vt:lpstr>
      <vt:lpstr>A PEC 6/2019</vt:lpstr>
      <vt:lpstr>APOSENTADORIA DOS SERVIDORES CUJAS ATIVIDADES SEJAM EXERCIDAS EM CONDIÇÕES ESPECIAIS PREJUDICIAIS À SAÚDE  (INSALUBRES)  Regras de transição – art. 6º.</vt:lpstr>
      <vt:lpstr>Apresentação do PowerPoint</vt:lpstr>
      <vt:lpstr>Apresentação do PowerPoint</vt:lpstr>
      <vt:lpstr>Apresentação do PowerPoint</vt:lpstr>
      <vt:lpstr>APOSENTADORIA DOS SERVIDORES CUJAS ATIVIDADES SEJAM EXERCIDAS EM CONDIÇÕES ESPECIAIS PREJUDICIAIS À SAÚDE  (INSALUBRES)  Regras  transitórias – art. 12</vt:lpstr>
      <vt:lpstr>Apresentação do PowerPoint</vt:lpstr>
      <vt:lpstr>PROPOSTA DA COMISSÃO ESPECIAL</vt:lpstr>
      <vt:lpstr> Aposentadoria especial dos servidores art. 40</vt:lpstr>
      <vt:lpstr>Aposentadoria especial dos servidores federais art. 40, §4oC </vt:lpstr>
      <vt:lpstr>APOSENTADORIA DOS SERVIDORES FEDERAIS CUJAS ATIVIDADES SEJAM EXERCIDAS EM CONDIÇÕES ESPECIAIS PREJUDICIAIS À SAÚDE –  art. 10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Adriano Postal</dc:creator>
  <cp:lastModifiedBy>Adriano Postal</cp:lastModifiedBy>
  <cp:revision>32</cp:revision>
  <dcterms:created xsi:type="dcterms:W3CDTF">2019-06-26T00:28:23Z</dcterms:created>
  <dcterms:modified xsi:type="dcterms:W3CDTF">2019-06-27T04:47:35Z</dcterms:modified>
</cp:coreProperties>
</file>